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33"/>
  </p:notesMasterIdLst>
  <p:sldIdLst>
    <p:sldId id="256" r:id="rId2"/>
    <p:sldId id="305" r:id="rId3"/>
    <p:sldId id="307" r:id="rId4"/>
    <p:sldId id="306" r:id="rId5"/>
    <p:sldId id="308" r:id="rId6"/>
    <p:sldId id="316" r:id="rId7"/>
    <p:sldId id="315" r:id="rId8"/>
    <p:sldId id="321" r:id="rId9"/>
    <p:sldId id="309" r:id="rId10"/>
    <p:sldId id="323" r:id="rId11"/>
    <p:sldId id="336" r:id="rId12"/>
    <p:sldId id="324" r:id="rId13"/>
    <p:sldId id="285" r:id="rId14"/>
    <p:sldId id="319" r:id="rId15"/>
    <p:sldId id="291" r:id="rId16"/>
    <p:sldId id="292" r:id="rId17"/>
    <p:sldId id="325" r:id="rId18"/>
    <p:sldId id="327" r:id="rId19"/>
    <p:sldId id="326" r:id="rId20"/>
    <p:sldId id="328" r:id="rId21"/>
    <p:sldId id="329" r:id="rId22"/>
    <p:sldId id="337" r:id="rId23"/>
    <p:sldId id="338" r:id="rId24"/>
    <p:sldId id="294" r:id="rId25"/>
    <p:sldId id="339" r:id="rId26"/>
    <p:sldId id="340" r:id="rId27"/>
    <p:sldId id="341" r:id="rId28"/>
    <p:sldId id="335" r:id="rId29"/>
    <p:sldId id="304" r:id="rId30"/>
    <p:sldId id="303" r:id="rId31"/>
    <p:sldId id="302" r:id="rId3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2" autoAdjust="0"/>
    <p:restoredTop sz="87034" autoAdjust="0"/>
  </p:normalViewPr>
  <p:slideViewPr>
    <p:cSldViewPr>
      <p:cViewPr varScale="1">
        <p:scale>
          <a:sx n="64" d="100"/>
          <a:sy n="64" d="100"/>
        </p:scale>
        <p:origin x="-1590" y="-96"/>
      </p:cViewPr>
      <p:guideLst>
        <p:guide orient="horz" pos="2160"/>
        <p:guide pos="2880"/>
      </p:guideLst>
    </p:cSldViewPr>
  </p:slideViewPr>
  <p:notesTextViewPr>
    <p:cViewPr>
      <p:scale>
        <a:sx n="1" d="1"/>
        <a:sy n="1" d="1"/>
      </p:scale>
      <p:origin x="0" y="0"/>
    </p:cViewPr>
  </p:notesTextViewPr>
  <p:sorterViewPr>
    <p:cViewPr>
      <p:scale>
        <a:sx n="38" d="100"/>
        <a:sy n="38" d="100"/>
      </p:scale>
      <p:origin x="0" y="0"/>
    </p:cViewPr>
  </p:sorterViewPr>
  <p:notesViewPr>
    <p:cSldViewPr>
      <p:cViewPr varScale="1">
        <p:scale>
          <a:sx n="56" d="100"/>
          <a:sy n="56" d="100"/>
        </p:scale>
        <p:origin x="-282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7.png"/><Relationship Id="rId4" Type="http://schemas.microsoft.com/office/2007/relationships/hdphoto" Target="../media/hdphoto2.wdp"/></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7.pn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1F706-9C68-4C8E-A43F-824DF50B83F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pt>
    <dgm:pt modelId="{EC5761C6-E664-4D39-AFBB-6C19470F49F3}">
      <dgm:prSet phldrT="[Text]" custT="1"/>
      <dgm:spPr/>
      <dgm:t>
        <a:bodyPr/>
        <a:lstStyle/>
        <a:p>
          <a:r>
            <a:rPr lang="en-US" sz="2400" dirty="0" smtClean="0"/>
            <a:t>Affected</a:t>
          </a:r>
          <a:endParaRPr lang="en-US" sz="2400" dirty="0"/>
        </a:p>
      </dgm:t>
    </dgm:pt>
    <dgm:pt modelId="{F15B9610-1590-4BAA-AA1C-4469FF619281}" type="parTrans" cxnId="{8B19615C-1675-40FE-8D81-7DB83E6B3FB2}">
      <dgm:prSet/>
      <dgm:spPr/>
      <dgm:t>
        <a:bodyPr/>
        <a:lstStyle/>
        <a:p>
          <a:endParaRPr lang="en-US"/>
        </a:p>
      </dgm:t>
    </dgm:pt>
    <dgm:pt modelId="{13E5817D-A0E2-4D1E-B87C-E896E1DE5C7F}" type="sibTrans" cxnId="{8B19615C-1675-40FE-8D81-7DB83E6B3FB2}">
      <dgm:prSet/>
      <dgm:spPr/>
      <dgm:t>
        <a:bodyPr/>
        <a:lstStyle/>
        <a:p>
          <a:endParaRPr lang="en-US"/>
        </a:p>
      </dgm:t>
    </dgm:pt>
    <dgm:pt modelId="{38C9411C-AB5F-4B90-98C8-33990F46336D}">
      <dgm:prSet phldrT="[Text]" custT="1"/>
      <dgm:spPr/>
      <dgm:t>
        <a:bodyPr/>
        <a:lstStyle/>
        <a:p>
          <a:r>
            <a:rPr lang="en-US" sz="2400" dirty="0" smtClean="0"/>
            <a:t>Normal</a:t>
          </a:r>
          <a:endParaRPr lang="en-US" sz="2400" dirty="0"/>
        </a:p>
      </dgm:t>
    </dgm:pt>
    <dgm:pt modelId="{AD775807-A966-443F-A08B-ACACC4DDB138}" type="parTrans" cxnId="{65494931-9247-4B44-9F13-C40115BDF79A}">
      <dgm:prSet/>
      <dgm:spPr/>
      <dgm:t>
        <a:bodyPr/>
        <a:lstStyle/>
        <a:p>
          <a:endParaRPr lang="en-US"/>
        </a:p>
      </dgm:t>
    </dgm:pt>
    <dgm:pt modelId="{E53D5D43-697C-4005-9F12-7003B7C2CCDA}" type="sibTrans" cxnId="{65494931-9247-4B44-9F13-C40115BDF79A}">
      <dgm:prSet/>
      <dgm:spPr/>
      <dgm:t>
        <a:bodyPr/>
        <a:lstStyle/>
        <a:p>
          <a:endParaRPr lang="en-US"/>
        </a:p>
      </dgm:t>
    </dgm:pt>
    <dgm:pt modelId="{0F60DC08-F0E6-4CA2-9061-59D7359079FC}" type="pres">
      <dgm:prSet presAssocID="{E071F706-9C68-4C8E-A43F-824DF50B83F1}" presName="Name0" presStyleCnt="0">
        <dgm:presLayoutVars>
          <dgm:dir/>
          <dgm:resizeHandles val="exact"/>
        </dgm:presLayoutVars>
      </dgm:prSet>
      <dgm:spPr/>
    </dgm:pt>
    <dgm:pt modelId="{21C2CE2C-DE48-4675-9E7A-1F473A29D7CD}" type="pres">
      <dgm:prSet presAssocID="{EC5761C6-E664-4D39-AFBB-6C19470F49F3}" presName="composite" presStyleCnt="0"/>
      <dgm:spPr/>
    </dgm:pt>
    <dgm:pt modelId="{54D8718C-E19F-4B5F-8757-137DFD81A4DA}" type="pres">
      <dgm:prSet presAssocID="{EC5761C6-E664-4D39-AFBB-6C19470F49F3}" presName="rect1" presStyleLbl="bgShp" presStyleIdx="0" presStyleCnt="2" custLinFactNeighborX="-637" custLinFactNeighborY="7595"/>
      <dgm:spPr>
        <a:blipFill>
          <a:blip xmlns:r="http://schemas.openxmlformats.org/officeDocument/2006/relationships" r:embed="rId1">
            <a:extLst>
              <a:ext uri="{BEBA8EAE-BF5A-486C-A8C5-ECC9F3942E4B}">
                <a14:imgProps xmlns:a14="http://schemas.microsoft.com/office/drawing/2010/main">
                  <a14:imgLayer r:embed="rId2">
                    <a14:imgEffect>
                      <a14:backgroundRemoval t="0" b="100000" l="531" r="100000"/>
                    </a14:imgEffect>
                  </a14:imgLayer>
                </a14:imgProps>
              </a:ext>
              <a:ext uri="{28A0092B-C50C-407E-A947-70E740481C1C}">
                <a14:useLocalDpi xmlns:a14="http://schemas.microsoft.com/office/drawing/2010/main" val="0"/>
              </a:ext>
            </a:extLst>
          </a:blip>
          <a:srcRect/>
          <a:stretch>
            <a:fillRect t="-10000" b="-10000"/>
          </a:stretch>
        </a:blipFill>
      </dgm:spPr>
    </dgm:pt>
    <dgm:pt modelId="{2BD38BCD-2D31-4EE8-B9F4-0C8BC460103D}" type="pres">
      <dgm:prSet presAssocID="{EC5761C6-E664-4D39-AFBB-6C19470F49F3}" presName="rect2" presStyleLbl="trBgShp" presStyleIdx="0" presStyleCnt="2" custScaleX="68302" custScaleY="68302" custLinFactNeighborY="56673">
        <dgm:presLayoutVars>
          <dgm:bulletEnabled val="1"/>
        </dgm:presLayoutVars>
      </dgm:prSet>
      <dgm:spPr/>
      <dgm:t>
        <a:bodyPr/>
        <a:lstStyle/>
        <a:p>
          <a:endParaRPr lang="en-US"/>
        </a:p>
      </dgm:t>
    </dgm:pt>
    <dgm:pt modelId="{2DDA3ECF-76E4-481A-8996-82F600C3F06E}" type="pres">
      <dgm:prSet presAssocID="{13E5817D-A0E2-4D1E-B87C-E896E1DE5C7F}" presName="sibTrans" presStyleCnt="0"/>
      <dgm:spPr/>
    </dgm:pt>
    <dgm:pt modelId="{19D9C484-361E-4535-B621-D2A23C2AF363}" type="pres">
      <dgm:prSet presAssocID="{38C9411C-AB5F-4B90-98C8-33990F46336D}" presName="composite" presStyleCnt="0"/>
      <dgm:spPr/>
    </dgm:pt>
    <dgm:pt modelId="{21BA092E-872F-4468-BBE6-590086416872}" type="pres">
      <dgm:prSet presAssocID="{38C9411C-AB5F-4B90-98C8-33990F46336D}" presName="rect1" presStyleLbl="bgShp" presStyleIdx="1" presStyleCnt="2" custLinFactNeighborX="-637" custLinFactNeighborY="7595"/>
      <dgm:spPr>
        <a:blipFill>
          <a:blip xmlns:r="http://schemas.openxmlformats.org/officeDocument/2006/relationships" r:embed="rId3">
            <a:extLst>
              <a:ext uri="{BEBA8EAE-BF5A-486C-A8C5-ECC9F3942E4B}">
                <a14:imgProps xmlns:a14="http://schemas.microsoft.com/office/drawing/2010/main">
                  <a14:imgLayer r:embed="rId4">
                    <a14:imgEffect>
                      <a14:backgroundRemoval t="1199" b="100000" l="0" r="100000"/>
                    </a14:imgEffect>
                  </a14:imgLayer>
                </a14:imgProps>
              </a:ext>
              <a:ext uri="{28A0092B-C50C-407E-A947-70E740481C1C}">
                <a14:useLocalDpi xmlns:a14="http://schemas.microsoft.com/office/drawing/2010/main" val="0"/>
              </a:ext>
            </a:extLst>
          </a:blip>
          <a:srcRect/>
          <a:stretch>
            <a:fillRect t="-10000" b="-10000"/>
          </a:stretch>
        </a:blipFill>
      </dgm:spPr>
    </dgm:pt>
    <dgm:pt modelId="{196768DA-B257-4270-B225-A351FE3E25A0}" type="pres">
      <dgm:prSet presAssocID="{38C9411C-AB5F-4B90-98C8-33990F46336D}" presName="rect2" presStyleLbl="trBgShp" presStyleIdx="1" presStyleCnt="2" custScaleX="68302" custScaleY="68302" custLinFactNeighborY="46123">
        <dgm:presLayoutVars>
          <dgm:bulletEnabled val="1"/>
        </dgm:presLayoutVars>
      </dgm:prSet>
      <dgm:spPr/>
      <dgm:t>
        <a:bodyPr/>
        <a:lstStyle/>
        <a:p>
          <a:endParaRPr lang="en-US"/>
        </a:p>
      </dgm:t>
    </dgm:pt>
  </dgm:ptLst>
  <dgm:cxnLst>
    <dgm:cxn modelId="{65494931-9247-4B44-9F13-C40115BDF79A}" srcId="{E071F706-9C68-4C8E-A43F-824DF50B83F1}" destId="{38C9411C-AB5F-4B90-98C8-33990F46336D}" srcOrd="1" destOrd="0" parTransId="{AD775807-A966-443F-A08B-ACACC4DDB138}" sibTransId="{E53D5D43-697C-4005-9F12-7003B7C2CCDA}"/>
    <dgm:cxn modelId="{A558C583-C7E7-4811-9A5C-D4C58ADF5C8A}" type="presOf" srcId="{E071F706-9C68-4C8E-A43F-824DF50B83F1}" destId="{0F60DC08-F0E6-4CA2-9061-59D7359079FC}" srcOrd="0" destOrd="0" presId="urn:microsoft.com/office/officeart/2008/layout/BendingPictureSemiTransparentText"/>
    <dgm:cxn modelId="{BC6EE5A9-B0A9-4329-9987-8C1D750BA03C}" type="presOf" srcId="{38C9411C-AB5F-4B90-98C8-33990F46336D}" destId="{196768DA-B257-4270-B225-A351FE3E25A0}" srcOrd="0" destOrd="0" presId="urn:microsoft.com/office/officeart/2008/layout/BendingPictureSemiTransparentText"/>
    <dgm:cxn modelId="{A7008463-058F-4AC3-981B-9A16CA8A3AAD}" type="presOf" srcId="{EC5761C6-E664-4D39-AFBB-6C19470F49F3}" destId="{2BD38BCD-2D31-4EE8-B9F4-0C8BC460103D}" srcOrd="0" destOrd="0" presId="urn:microsoft.com/office/officeart/2008/layout/BendingPictureSemiTransparentText"/>
    <dgm:cxn modelId="{8B19615C-1675-40FE-8D81-7DB83E6B3FB2}" srcId="{E071F706-9C68-4C8E-A43F-824DF50B83F1}" destId="{EC5761C6-E664-4D39-AFBB-6C19470F49F3}" srcOrd="0" destOrd="0" parTransId="{F15B9610-1590-4BAA-AA1C-4469FF619281}" sibTransId="{13E5817D-A0E2-4D1E-B87C-E896E1DE5C7F}"/>
    <dgm:cxn modelId="{0FBDC359-1178-4A21-A85F-8F61B06B1739}" type="presParOf" srcId="{0F60DC08-F0E6-4CA2-9061-59D7359079FC}" destId="{21C2CE2C-DE48-4675-9E7A-1F473A29D7CD}" srcOrd="0" destOrd="0" presId="urn:microsoft.com/office/officeart/2008/layout/BendingPictureSemiTransparentText"/>
    <dgm:cxn modelId="{81542F93-6602-48C0-8860-BBAF96188108}" type="presParOf" srcId="{21C2CE2C-DE48-4675-9E7A-1F473A29D7CD}" destId="{54D8718C-E19F-4B5F-8757-137DFD81A4DA}" srcOrd="0" destOrd="0" presId="urn:microsoft.com/office/officeart/2008/layout/BendingPictureSemiTransparentText"/>
    <dgm:cxn modelId="{78512B04-B55C-4D0C-88CD-4CE52F01B414}" type="presParOf" srcId="{21C2CE2C-DE48-4675-9E7A-1F473A29D7CD}" destId="{2BD38BCD-2D31-4EE8-B9F4-0C8BC460103D}" srcOrd="1" destOrd="0" presId="urn:microsoft.com/office/officeart/2008/layout/BendingPictureSemiTransparentText"/>
    <dgm:cxn modelId="{A67BB623-1659-4404-B975-08C4F88DA959}" type="presParOf" srcId="{0F60DC08-F0E6-4CA2-9061-59D7359079FC}" destId="{2DDA3ECF-76E4-481A-8996-82F600C3F06E}" srcOrd="1" destOrd="0" presId="urn:microsoft.com/office/officeart/2008/layout/BendingPictureSemiTransparentText"/>
    <dgm:cxn modelId="{E1F34A2E-39AD-4BB5-AAC8-9F0F9EE3F135}" type="presParOf" srcId="{0F60DC08-F0E6-4CA2-9061-59D7359079FC}" destId="{19D9C484-361E-4535-B621-D2A23C2AF363}" srcOrd="2" destOrd="0" presId="urn:microsoft.com/office/officeart/2008/layout/BendingPictureSemiTransparentText"/>
    <dgm:cxn modelId="{760CE853-6200-4184-B26B-D0F36F394B7F}" type="presParOf" srcId="{19D9C484-361E-4535-B621-D2A23C2AF363}" destId="{21BA092E-872F-4468-BBE6-590086416872}" srcOrd="0" destOrd="0" presId="urn:microsoft.com/office/officeart/2008/layout/BendingPictureSemiTransparentText"/>
    <dgm:cxn modelId="{71BF4F41-C98E-4CD7-B98E-B8844D31C928}" type="presParOf" srcId="{19D9C484-361E-4535-B621-D2A23C2AF363}" destId="{196768DA-B257-4270-B225-A351FE3E25A0}"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33EDCC-50BB-4102-B2CC-8C1D8F47DEE3}"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B1E77999-5475-45E7-A70C-85F573D0E607}">
      <dgm:prSet phldrT="[Text]"/>
      <dgm:spPr>
        <a:xfrm>
          <a:off x="205475" y="933"/>
          <a:ext cx="2001812" cy="1201087"/>
        </a:xfrm>
        <a:prstGeom prst="roundRect">
          <a:avLst/>
        </a:prstGeom>
      </dgm:spPr>
      <dgm:t>
        <a:bodyPr/>
        <a:lstStyle/>
        <a:p>
          <a:r>
            <a:rPr lang="en-US" dirty="0" smtClean="0">
              <a:latin typeface="Calibri"/>
              <a:ea typeface="+mn-ea"/>
              <a:cs typeface="+mn-cs"/>
            </a:rPr>
            <a:t>Fundus Image</a:t>
          </a:r>
        </a:p>
        <a:p>
          <a:r>
            <a:rPr lang="en-US" dirty="0" smtClean="0">
              <a:latin typeface="Calibri"/>
              <a:ea typeface="+mn-ea"/>
              <a:cs typeface="+mn-cs"/>
            </a:rPr>
            <a:t>(RGB)</a:t>
          </a:r>
          <a:endParaRPr lang="en-US" dirty="0">
            <a:latin typeface="Calibri"/>
            <a:ea typeface="+mn-ea"/>
            <a:cs typeface="+mn-cs"/>
          </a:endParaRPr>
        </a:p>
      </dgm:t>
    </dgm:pt>
    <dgm:pt modelId="{B39D9ABC-4399-4404-9754-83C677C7125A}" type="parTrans" cxnId="{77D8590B-1700-489B-B204-FE71BA0282CC}">
      <dgm:prSet/>
      <dgm:spPr/>
      <dgm:t>
        <a:bodyPr/>
        <a:lstStyle/>
        <a:p>
          <a:endParaRPr lang="en-US"/>
        </a:p>
      </dgm:t>
    </dgm:pt>
    <dgm:pt modelId="{5F8AFD9A-7CD6-47EC-BB0F-22BCBB6229AE}" type="sibTrans" cxnId="{77D8590B-1700-489B-B204-FE71BA0282CC}">
      <dgm:prSet/>
      <dgm:spPr>
        <a:xfrm>
          <a:off x="2205487" y="555756"/>
          <a:ext cx="429816" cy="91440"/>
        </a:xfrm>
        <a:custGeom>
          <a:avLst/>
          <a:gdLst/>
          <a:ahLst/>
          <a:cxnLst/>
          <a:rect l="0" t="0" r="0" b="0"/>
          <a:pathLst>
            <a:path>
              <a:moveTo>
                <a:pt x="0" y="45720"/>
              </a:moveTo>
              <a:lnTo>
                <a:pt x="429816" y="45720"/>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E572404C-AE05-4D9B-B080-FF20BF1E07B9}">
      <dgm:prSet phldrT="[Text]"/>
      <dgm:spPr>
        <a:xfrm>
          <a:off x="2667704" y="933"/>
          <a:ext cx="2001812" cy="1201087"/>
        </a:xfrm>
        <a:prstGeom prst="roundRect">
          <a:avLst/>
        </a:prstGeom>
      </dgm:spPr>
      <dgm:t>
        <a:bodyPr/>
        <a:lstStyle/>
        <a:p>
          <a:r>
            <a:rPr lang="en-US" dirty="0" smtClean="0">
              <a:latin typeface="Calibri"/>
              <a:ea typeface="+mn-ea"/>
              <a:cs typeface="+mn-cs"/>
            </a:rPr>
            <a:t>Green Component</a:t>
          </a:r>
          <a:endParaRPr lang="en-US" dirty="0">
            <a:latin typeface="Calibri"/>
            <a:ea typeface="+mn-ea"/>
            <a:cs typeface="+mn-cs"/>
          </a:endParaRPr>
        </a:p>
      </dgm:t>
    </dgm:pt>
    <dgm:pt modelId="{C28B5AF9-DCDF-4BAC-BBEB-7DB8AE5EA8A2}" type="parTrans" cxnId="{73B0546F-92BB-4043-AC57-714E67C68988}">
      <dgm:prSet/>
      <dgm:spPr/>
      <dgm:t>
        <a:bodyPr/>
        <a:lstStyle/>
        <a:p>
          <a:endParaRPr lang="en-US"/>
        </a:p>
      </dgm:t>
    </dgm:pt>
    <dgm:pt modelId="{83FEE4AE-86CA-4FC3-9926-63DF71074D9E}" type="sibTrans" cxnId="{73B0546F-92BB-4043-AC57-714E67C68988}">
      <dgm:prSet/>
      <dgm:spPr>
        <a:xfrm>
          <a:off x="4667717" y="555756"/>
          <a:ext cx="429816" cy="91440"/>
        </a:xfrm>
        <a:custGeom>
          <a:avLst/>
          <a:gdLst/>
          <a:ahLst/>
          <a:cxnLst/>
          <a:rect l="0" t="0" r="0" b="0"/>
          <a:pathLst>
            <a:path>
              <a:moveTo>
                <a:pt x="0" y="45720"/>
              </a:moveTo>
              <a:lnTo>
                <a:pt x="429816" y="45720"/>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1C732A56-E6F7-4D5D-ABD2-93ABEC552D66}">
      <dgm:prSet phldrT="[Text]"/>
      <dgm:spPr>
        <a:xfrm>
          <a:off x="5129934" y="933"/>
          <a:ext cx="2001812" cy="1201087"/>
        </a:xfrm>
        <a:prstGeom prst="roundRect">
          <a:avLst/>
        </a:prstGeom>
      </dgm:spPr>
      <dgm:t>
        <a:bodyPr/>
        <a:lstStyle/>
        <a:p>
          <a:r>
            <a:rPr lang="en-US" smtClean="0">
              <a:latin typeface="Calibri"/>
              <a:ea typeface="+mn-ea"/>
              <a:cs typeface="+mn-cs"/>
            </a:rPr>
            <a:t>Intensity Inversion</a:t>
          </a:r>
          <a:endParaRPr lang="en-US">
            <a:latin typeface="Calibri"/>
            <a:ea typeface="+mn-ea"/>
            <a:cs typeface="+mn-cs"/>
          </a:endParaRPr>
        </a:p>
      </dgm:t>
    </dgm:pt>
    <dgm:pt modelId="{B6592C2A-61F1-47E8-BABC-11C253BBED76}" type="parTrans" cxnId="{C28B3DF0-8B70-48D3-9B84-A8CFDA62206D}">
      <dgm:prSet/>
      <dgm:spPr/>
      <dgm:t>
        <a:bodyPr/>
        <a:lstStyle/>
        <a:p>
          <a:endParaRPr lang="en-US"/>
        </a:p>
      </dgm:t>
    </dgm:pt>
    <dgm:pt modelId="{EF577DA9-754D-4989-B532-3D5A7144F732}" type="sibTrans" cxnId="{C28B3DF0-8B70-48D3-9B84-A8CFDA62206D}">
      <dgm:prSet/>
      <dgm:spPr>
        <a:xfrm>
          <a:off x="1206381" y="1200220"/>
          <a:ext cx="4924459" cy="429816"/>
        </a:xfrm>
        <a:custGeom>
          <a:avLst/>
          <a:gdLst/>
          <a:ahLst/>
          <a:cxnLst/>
          <a:rect l="0" t="0" r="0" b="0"/>
          <a:pathLst>
            <a:path>
              <a:moveTo>
                <a:pt x="4924459" y="0"/>
              </a:moveTo>
              <a:lnTo>
                <a:pt x="4924459" y="232008"/>
              </a:lnTo>
              <a:lnTo>
                <a:pt x="0" y="232008"/>
              </a:lnTo>
              <a:lnTo>
                <a:pt x="0" y="429816"/>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E573CD60-D487-4893-A770-7DF1085EB180}">
      <dgm:prSet phldrT="[Text]"/>
      <dgm:spPr>
        <a:xfrm>
          <a:off x="205475" y="1662437"/>
          <a:ext cx="2001812" cy="1201087"/>
        </a:xfrm>
        <a:prstGeom prst="roundRect">
          <a:avLst/>
        </a:prstGeom>
      </dgm:spPr>
      <dgm:t>
        <a:bodyPr/>
        <a:lstStyle/>
        <a:p>
          <a:r>
            <a:rPr lang="en-US" smtClean="0">
              <a:latin typeface="Calibri"/>
              <a:ea typeface="+mn-ea"/>
              <a:cs typeface="+mn-cs"/>
            </a:rPr>
            <a:t>Histogram</a:t>
          </a:r>
        </a:p>
        <a:p>
          <a:r>
            <a:rPr lang="en-US" smtClean="0">
              <a:latin typeface="Calibri"/>
              <a:ea typeface="+mn-ea"/>
              <a:cs typeface="+mn-cs"/>
            </a:rPr>
            <a:t>Equalization</a:t>
          </a:r>
          <a:endParaRPr lang="en-US">
            <a:latin typeface="Calibri"/>
            <a:ea typeface="+mn-ea"/>
            <a:cs typeface="+mn-cs"/>
          </a:endParaRPr>
        </a:p>
      </dgm:t>
    </dgm:pt>
    <dgm:pt modelId="{8B03467A-FA63-4A71-B9D1-5BC975BB729D}" type="parTrans" cxnId="{F7CF8152-BBAA-43FE-9734-34DD0EB6B090}">
      <dgm:prSet/>
      <dgm:spPr/>
      <dgm:t>
        <a:bodyPr/>
        <a:lstStyle/>
        <a:p>
          <a:endParaRPr lang="en-US"/>
        </a:p>
      </dgm:t>
    </dgm:pt>
    <dgm:pt modelId="{72E92104-AFD9-451B-A6A0-279FD9AB22FF}" type="sibTrans" cxnId="{F7CF8152-BBAA-43FE-9734-34DD0EB6B090}">
      <dgm:prSet/>
      <dgm:spPr>
        <a:xfrm>
          <a:off x="2205487" y="2217261"/>
          <a:ext cx="429816" cy="91440"/>
        </a:xfrm>
        <a:custGeom>
          <a:avLst/>
          <a:gdLst/>
          <a:ahLst/>
          <a:cxnLst/>
          <a:rect l="0" t="0" r="0" b="0"/>
          <a:pathLst>
            <a:path>
              <a:moveTo>
                <a:pt x="0" y="45720"/>
              </a:moveTo>
              <a:lnTo>
                <a:pt x="429816" y="45720"/>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B410CBFB-BEA7-44BA-B526-2F747A4B52D8}">
      <dgm:prSet phldrT="[Text]"/>
      <dgm:spPr>
        <a:xfrm>
          <a:off x="2667704" y="1662437"/>
          <a:ext cx="2001812" cy="1201087"/>
        </a:xfrm>
        <a:prstGeom prst="roundRect">
          <a:avLst/>
        </a:prstGeom>
      </dgm:spPr>
      <dgm:t>
        <a:bodyPr/>
        <a:lstStyle/>
        <a:p>
          <a:r>
            <a:rPr lang="en-US" dirty="0" smtClean="0">
              <a:latin typeface="Calibri"/>
              <a:ea typeface="+mn-ea"/>
              <a:cs typeface="+mn-cs"/>
            </a:rPr>
            <a:t>Optical Disk Removal</a:t>
          </a:r>
          <a:endParaRPr lang="en-US" dirty="0">
            <a:latin typeface="Calibri"/>
            <a:ea typeface="+mn-ea"/>
            <a:cs typeface="+mn-cs"/>
          </a:endParaRPr>
        </a:p>
      </dgm:t>
    </dgm:pt>
    <dgm:pt modelId="{87A8DC04-84D9-4BEE-9182-215C7627E32D}" type="parTrans" cxnId="{53CDE7D4-5196-4EF9-8768-9FD2B2CAD41D}">
      <dgm:prSet/>
      <dgm:spPr/>
      <dgm:t>
        <a:bodyPr/>
        <a:lstStyle/>
        <a:p>
          <a:endParaRPr lang="en-US"/>
        </a:p>
      </dgm:t>
    </dgm:pt>
    <dgm:pt modelId="{6B6190A0-B284-47FB-848B-F183544C7481}" type="sibTrans" cxnId="{53CDE7D4-5196-4EF9-8768-9FD2B2CAD41D}">
      <dgm:prSet/>
      <dgm:spPr>
        <a:xfrm>
          <a:off x="4667717" y="2217261"/>
          <a:ext cx="429816" cy="91440"/>
        </a:xfrm>
        <a:custGeom>
          <a:avLst/>
          <a:gdLst/>
          <a:ahLst/>
          <a:cxnLst/>
          <a:rect l="0" t="0" r="0" b="0"/>
          <a:pathLst>
            <a:path>
              <a:moveTo>
                <a:pt x="0" y="45720"/>
              </a:moveTo>
              <a:lnTo>
                <a:pt x="429816" y="45720"/>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E29E1A0A-FAFB-49C0-AA21-41C8C467E260}">
      <dgm:prSet/>
      <dgm:spPr>
        <a:xfrm>
          <a:off x="205475" y="3323942"/>
          <a:ext cx="2001812" cy="1201087"/>
        </a:xfrm>
        <a:prstGeom prst="roundRect">
          <a:avLst/>
        </a:prstGeom>
      </dgm:spPr>
      <dgm:t>
        <a:bodyPr/>
        <a:lstStyle/>
        <a:p>
          <a:r>
            <a:rPr lang="en-US" smtClean="0">
              <a:latin typeface="Calibri"/>
              <a:ea typeface="+mn-ea"/>
              <a:cs typeface="+mn-cs"/>
            </a:rPr>
            <a:t>Noise Removal</a:t>
          </a:r>
          <a:endParaRPr lang="en-US">
            <a:latin typeface="Calibri"/>
            <a:ea typeface="+mn-ea"/>
            <a:cs typeface="+mn-cs"/>
          </a:endParaRPr>
        </a:p>
      </dgm:t>
    </dgm:pt>
    <dgm:pt modelId="{08641BA9-6503-4ABE-BD6E-6C058D92556E}" type="parTrans" cxnId="{263BE8C2-D630-48F5-82D4-B6B231D4A178}">
      <dgm:prSet/>
      <dgm:spPr/>
      <dgm:t>
        <a:bodyPr/>
        <a:lstStyle/>
        <a:p>
          <a:endParaRPr lang="en-US"/>
        </a:p>
      </dgm:t>
    </dgm:pt>
    <dgm:pt modelId="{3FDD591A-7DAD-401A-809E-3AEC1BBA81A3}" type="sibTrans" cxnId="{263BE8C2-D630-48F5-82D4-B6B231D4A178}">
      <dgm:prSet/>
      <dgm:spPr>
        <a:xfrm>
          <a:off x="2205487" y="3878766"/>
          <a:ext cx="429816" cy="91440"/>
        </a:xfrm>
        <a:custGeom>
          <a:avLst/>
          <a:gdLst/>
          <a:ahLst/>
          <a:cxnLst/>
          <a:rect l="0" t="0" r="0" b="0"/>
          <a:pathLst>
            <a:path>
              <a:moveTo>
                <a:pt x="0" y="45720"/>
              </a:moveTo>
              <a:lnTo>
                <a:pt x="429816" y="45720"/>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A630EE12-38B5-4ECD-889C-1DB5D4F2F418}">
      <dgm:prSet/>
      <dgm:spPr>
        <a:xfrm>
          <a:off x="2667704" y="3323942"/>
          <a:ext cx="2001812" cy="1201087"/>
        </a:xfrm>
        <a:prstGeom prst="roundRect">
          <a:avLst/>
        </a:prstGeom>
      </dgm:spPr>
      <dgm:t>
        <a:bodyPr/>
        <a:lstStyle/>
        <a:p>
          <a:r>
            <a:rPr lang="en-US" smtClean="0">
              <a:latin typeface="Calibri"/>
              <a:ea typeface="+mn-ea"/>
              <a:cs typeface="+mn-cs"/>
            </a:rPr>
            <a:t>Border Removal</a:t>
          </a:r>
          <a:endParaRPr lang="en-US">
            <a:latin typeface="Calibri"/>
            <a:ea typeface="+mn-ea"/>
            <a:cs typeface="+mn-cs"/>
          </a:endParaRPr>
        </a:p>
      </dgm:t>
    </dgm:pt>
    <dgm:pt modelId="{D3835870-D910-4EBD-A229-DA1DFCD645AF}" type="parTrans" cxnId="{F0821A9E-9AE2-47D5-9485-342A80C5FC9A}">
      <dgm:prSet/>
      <dgm:spPr/>
      <dgm:t>
        <a:bodyPr/>
        <a:lstStyle/>
        <a:p>
          <a:endParaRPr lang="en-US"/>
        </a:p>
      </dgm:t>
    </dgm:pt>
    <dgm:pt modelId="{5CCBBF98-9629-4128-99BD-3C116A634DF7}" type="sibTrans" cxnId="{F0821A9E-9AE2-47D5-9485-342A80C5FC9A}">
      <dgm:prSet/>
      <dgm:spPr>
        <a:xfrm>
          <a:off x="4667717" y="3878766"/>
          <a:ext cx="635291" cy="91440"/>
        </a:xfrm>
        <a:custGeom>
          <a:avLst/>
          <a:gdLst/>
          <a:ahLst/>
          <a:cxnLst/>
          <a:rect l="0" t="0" r="0" b="0"/>
          <a:pathLst>
            <a:path>
              <a:moveTo>
                <a:pt x="0" y="45720"/>
              </a:moveTo>
              <a:lnTo>
                <a:pt x="334745" y="45720"/>
              </a:lnTo>
              <a:lnTo>
                <a:pt x="334745" y="46653"/>
              </a:lnTo>
              <a:lnTo>
                <a:pt x="635291" y="46653"/>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FC982558-C921-4B62-8C3D-FADF80CB39D8}">
      <dgm:prSet/>
      <dgm:spPr>
        <a:xfrm>
          <a:off x="5335409" y="3324875"/>
          <a:ext cx="2132190" cy="1201087"/>
        </a:xfrm>
        <a:prstGeom prst="roundRect">
          <a:avLst/>
        </a:prstGeom>
      </dgm:spPr>
      <dgm:t>
        <a:bodyPr/>
        <a:lstStyle/>
        <a:p>
          <a:r>
            <a:rPr lang="en-US" dirty="0" smtClean="0">
              <a:latin typeface="Calibri"/>
              <a:ea typeface="+mn-ea"/>
              <a:cs typeface="+mn-cs"/>
            </a:rPr>
            <a:t>Blood vessel</a:t>
          </a:r>
        </a:p>
        <a:p>
          <a:r>
            <a:rPr lang="en-US" dirty="0" smtClean="0">
              <a:latin typeface="Calibri"/>
              <a:ea typeface="+mn-ea"/>
              <a:cs typeface="+mn-cs"/>
            </a:rPr>
            <a:t>area calculation</a:t>
          </a:r>
          <a:endParaRPr lang="en-US" dirty="0">
            <a:latin typeface="Calibri"/>
            <a:ea typeface="+mn-ea"/>
            <a:cs typeface="+mn-cs"/>
          </a:endParaRPr>
        </a:p>
      </dgm:t>
    </dgm:pt>
    <dgm:pt modelId="{38C87028-2C31-49D7-9902-ABCF28FCB15A}" type="parTrans" cxnId="{E4EE9601-C505-4B54-AD73-ECC13665AABB}">
      <dgm:prSet/>
      <dgm:spPr/>
      <dgm:t>
        <a:bodyPr/>
        <a:lstStyle/>
        <a:p>
          <a:endParaRPr lang="en-US"/>
        </a:p>
      </dgm:t>
    </dgm:pt>
    <dgm:pt modelId="{6874FE4D-71D9-403A-B467-F33FA3962635}" type="sibTrans" cxnId="{E4EE9601-C505-4B54-AD73-ECC13665AABB}">
      <dgm:prSet/>
      <dgm:spPr/>
      <dgm:t>
        <a:bodyPr/>
        <a:lstStyle/>
        <a:p>
          <a:endParaRPr lang="en-US"/>
        </a:p>
      </dgm:t>
    </dgm:pt>
    <dgm:pt modelId="{E84AF150-EDAA-4035-8EF6-B200CF9B52C2}">
      <dgm:prSet/>
      <dgm:spPr>
        <a:xfrm>
          <a:off x="5129934" y="1662437"/>
          <a:ext cx="2001812" cy="1201087"/>
        </a:xfrm>
        <a:prstGeom prst="roundRect">
          <a:avLst/>
        </a:prstGeom>
      </dgm:spPr>
      <dgm:t>
        <a:bodyPr/>
        <a:lstStyle/>
        <a:p>
          <a:r>
            <a:rPr lang="en-US" smtClean="0">
              <a:latin typeface="Calibri"/>
              <a:ea typeface="+mn-ea"/>
              <a:cs typeface="+mn-cs"/>
            </a:rPr>
            <a:t>Image Segmentation</a:t>
          </a:r>
          <a:endParaRPr lang="en-US" dirty="0">
            <a:latin typeface="Calibri"/>
            <a:ea typeface="+mn-ea"/>
            <a:cs typeface="+mn-cs"/>
          </a:endParaRPr>
        </a:p>
      </dgm:t>
    </dgm:pt>
    <dgm:pt modelId="{8A75FE3A-D148-4DF9-A29D-68CEF43EA5A7}" type="sibTrans" cxnId="{9D4D6BE1-1D62-4FB6-ADF2-90F408C49A7F}">
      <dgm:prSet/>
      <dgm:spPr>
        <a:xfrm>
          <a:off x="1206381" y="2861725"/>
          <a:ext cx="4924459" cy="429816"/>
        </a:xfrm>
        <a:custGeom>
          <a:avLst/>
          <a:gdLst/>
          <a:ahLst/>
          <a:cxnLst/>
          <a:rect l="0" t="0" r="0" b="0"/>
          <a:pathLst>
            <a:path>
              <a:moveTo>
                <a:pt x="4924459" y="0"/>
              </a:moveTo>
              <a:lnTo>
                <a:pt x="4924459" y="232008"/>
              </a:lnTo>
              <a:lnTo>
                <a:pt x="0" y="232008"/>
              </a:lnTo>
              <a:lnTo>
                <a:pt x="0" y="429816"/>
              </a:lnTo>
            </a:path>
          </a:pathLst>
        </a:custGeom>
      </dgm:spPr>
      <dgm:t>
        <a:bodyPr/>
        <a:lstStyle/>
        <a:p>
          <a:endParaRPr lang="en-US">
            <a:solidFill>
              <a:sysClr val="windowText" lastClr="000000">
                <a:hueOff val="0"/>
                <a:satOff val="0"/>
                <a:lumOff val="0"/>
                <a:alphaOff val="0"/>
              </a:sysClr>
            </a:solidFill>
            <a:latin typeface="Calibri"/>
            <a:ea typeface="+mn-ea"/>
            <a:cs typeface="+mn-cs"/>
          </a:endParaRPr>
        </a:p>
      </dgm:t>
    </dgm:pt>
    <dgm:pt modelId="{F35C5A6F-F41A-4129-8368-0DB1C6EEE620}" type="parTrans" cxnId="{9D4D6BE1-1D62-4FB6-ADF2-90F408C49A7F}">
      <dgm:prSet/>
      <dgm:spPr/>
      <dgm:t>
        <a:bodyPr/>
        <a:lstStyle/>
        <a:p>
          <a:endParaRPr lang="en-US"/>
        </a:p>
      </dgm:t>
    </dgm:pt>
    <dgm:pt modelId="{97BC9F16-2EE6-4528-80B8-9E7C6F7449F9}" type="pres">
      <dgm:prSet presAssocID="{F333EDCC-50BB-4102-B2CC-8C1D8F47DEE3}" presName="Name0" presStyleCnt="0">
        <dgm:presLayoutVars>
          <dgm:dir/>
          <dgm:resizeHandles val="exact"/>
        </dgm:presLayoutVars>
      </dgm:prSet>
      <dgm:spPr/>
      <dgm:t>
        <a:bodyPr/>
        <a:lstStyle/>
        <a:p>
          <a:endParaRPr lang="en-US"/>
        </a:p>
      </dgm:t>
    </dgm:pt>
    <dgm:pt modelId="{402EB15A-D705-493B-8D7C-6FE4A40C8F4A}" type="pres">
      <dgm:prSet presAssocID="{B1E77999-5475-45E7-A70C-85F573D0E607}" presName="node" presStyleLbl="node1" presStyleIdx="0" presStyleCnt="9">
        <dgm:presLayoutVars>
          <dgm:bulletEnabled val="1"/>
        </dgm:presLayoutVars>
      </dgm:prSet>
      <dgm:spPr>
        <a:prstGeom prst="roundRect">
          <a:avLst/>
        </a:prstGeom>
      </dgm:spPr>
      <dgm:t>
        <a:bodyPr/>
        <a:lstStyle/>
        <a:p>
          <a:endParaRPr lang="en-US"/>
        </a:p>
      </dgm:t>
    </dgm:pt>
    <dgm:pt modelId="{8CC384B9-9E8E-467B-8E01-FCC4107A3297}" type="pres">
      <dgm:prSet presAssocID="{5F8AFD9A-7CD6-47EC-BB0F-22BCBB6229AE}" presName="sibTrans" presStyleLbl="sibTrans1D1" presStyleIdx="0" presStyleCnt="8"/>
      <dgm:spPr/>
      <dgm:t>
        <a:bodyPr/>
        <a:lstStyle/>
        <a:p>
          <a:endParaRPr lang="en-US"/>
        </a:p>
      </dgm:t>
    </dgm:pt>
    <dgm:pt modelId="{0C58A654-69B4-49C7-AA47-AA6989F7C006}" type="pres">
      <dgm:prSet presAssocID="{5F8AFD9A-7CD6-47EC-BB0F-22BCBB6229AE}" presName="connectorText" presStyleLbl="sibTrans1D1" presStyleIdx="0" presStyleCnt="8"/>
      <dgm:spPr/>
      <dgm:t>
        <a:bodyPr/>
        <a:lstStyle/>
        <a:p>
          <a:endParaRPr lang="en-US"/>
        </a:p>
      </dgm:t>
    </dgm:pt>
    <dgm:pt modelId="{928D01F1-72B3-464E-945E-A6349FDD44A2}" type="pres">
      <dgm:prSet presAssocID="{E572404C-AE05-4D9B-B080-FF20BF1E07B9}" presName="node" presStyleLbl="node1" presStyleIdx="1" presStyleCnt="9">
        <dgm:presLayoutVars>
          <dgm:bulletEnabled val="1"/>
        </dgm:presLayoutVars>
      </dgm:prSet>
      <dgm:spPr>
        <a:prstGeom prst="roundRect">
          <a:avLst/>
        </a:prstGeom>
      </dgm:spPr>
      <dgm:t>
        <a:bodyPr/>
        <a:lstStyle/>
        <a:p>
          <a:endParaRPr lang="en-US"/>
        </a:p>
      </dgm:t>
    </dgm:pt>
    <dgm:pt modelId="{7D47839E-16A7-4EDD-B5A4-3D5033F6A124}" type="pres">
      <dgm:prSet presAssocID="{83FEE4AE-86CA-4FC3-9926-63DF71074D9E}" presName="sibTrans" presStyleLbl="sibTrans1D1" presStyleIdx="1" presStyleCnt="8"/>
      <dgm:spPr/>
      <dgm:t>
        <a:bodyPr/>
        <a:lstStyle/>
        <a:p>
          <a:endParaRPr lang="en-US"/>
        </a:p>
      </dgm:t>
    </dgm:pt>
    <dgm:pt modelId="{FA7D6E9F-FE5C-4FE5-A784-9170D889B9E8}" type="pres">
      <dgm:prSet presAssocID="{83FEE4AE-86CA-4FC3-9926-63DF71074D9E}" presName="connectorText" presStyleLbl="sibTrans1D1" presStyleIdx="1" presStyleCnt="8"/>
      <dgm:spPr/>
      <dgm:t>
        <a:bodyPr/>
        <a:lstStyle/>
        <a:p>
          <a:endParaRPr lang="en-US"/>
        </a:p>
      </dgm:t>
    </dgm:pt>
    <dgm:pt modelId="{C219060D-006C-4549-9CB9-C6DBBBE7D499}" type="pres">
      <dgm:prSet presAssocID="{1C732A56-E6F7-4D5D-ABD2-93ABEC552D66}" presName="node" presStyleLbl="node1" presStyleIdx="2" presStyleCnt="9">
        <dgm:presLayoutVars>
          <dgm:bulletEnabled val="1"/>
        </dgm:presLayoutVars>
      </dgm:prSet>
      <dgm:spPr>
        <a:prstGeom prst="roundRect">
          <a:avLst/>
        </a:prstGeom>
      </dgm:spPr>
      <dgm:t>
        <a:bodyPr/>
        <a:lstStyle/>
        <a:p>
          <a:endParaRPr lang="en-US"/>
        </a:p>
      </dgm:t>
    </dgm:pt>
    <dgm:pt modelId="{3EE52916-AFDF-4AE7-B1E8-96A20F93011E}" type="pres">
      <dgm:prSet presAssocID="{EF577DA9-754D-4989-B532-3D5A7144F732}" presName="sibTrans" presStyleLbl="sibTrans1D1" presStyleIdx="2" presStyleCnt="8"/>
      <dgm:spPr/>
      <dgm:t>
        <a:bodyPr/>
        <a:lstStyle/>
        <a:p>
          <a:endParaRPr lang="en-US"/>
        </a:p>
      </dgm:t>
    </dgm:pt>
    <dgm:pt modelId="{2DE581AF-B900-4779-A96F-AF2447CC287A}" type="pres">
      <dgm:prSet presAssocID="{EF577DA9-754D-4989-B532-3D5A7144F732}" presName="connectorText" presStyleLbl="sibTrans1D1" presStyleIdx="2" presStyleCnt="8"/>
      <dgm:spPr/>
      <dgm:t>
        <a:bodyPr/>
        <a:lstStyle/>
        <a:p>
          <a:endParaRPr lang="en-US"/>
        </a:p>
      </dgm:t>
    </dgm:pt>
    <dgm:pt modelId="{9614F6B2-6D8A-45CF-81C6-350595BE559B}" type="pres">
      <dgm:prSet presAssocID="{E573CD60-D487-4893-A770-7DF1085EB180}" presName="node" presStyleLbl="node1" presStyleIdx="3" presStyleCnt="9">
        <dgm:presLayoutVars>
          <dgm:bulletEnabled val="1"/>
        </dgm:presLayoutVars>
      </dgm:prSet>
      <dgm:spPr>
        <a:prstGeom prst="roundRect">
          <a:avLst/>
        </a:prstGeom>
      </dgm:spPr>
      <dgm:t>
        <a:bodyPr/>
        <a:lstStyle/>
        <a:p>
          <a:endParaRPr lang="en-US"/>
        </a:p>
      </dgm:t>
    </dgm:pt>
    <dgm:pt modelId="{A23A73F2-921C-4DF6-808C-E5DA05DF4DB2}" type="pres">
      <dgm:prSet presAssocID="{72E92104-AFD9-451B-A6A0-279FD9AB22FF}" presName="sibTrans" presStyleLbl="sibTrans1D1" presStyleIdx="3" presStyleCnt="8"/>
      <dgm:spPr/>
      <dgm:t>
        <a:bodyPr/>
        <a:lstStyle/>
        <a:p>
          <a:endParaRPr lang="en-US"/>
        </a:p>
      </dgm:t>
    </dgm:pt>
    <dgm:pt modelId="{ABB75639-7508-4843-882A-594BD8520FF8}" type="pres">
      <dgm:prSet presAssocID="{72E92104-AFD9-451B-A6A0-279FD9AB22FF}" presName="connectorText" presStyleLbl="sibTrans1D1" presStyleIdx="3" presStyleCnt="8"/>
      <dgm:spPr/>
      <dgm:t>
        <a:bodyPr/>
        <a:lstStyle/>
        <a:p>
          <a:endParaRPr lang="en-US"/>
        </a:p>
      </dgm:t>
    </dgm:pt>
    <dgm:pt modelId="{049BD2B2-96BC-4E96-979C-7BB0007FAE45}" type="pres">
      <dgm:prSet presAssocID="{B410CBFB-BEA7-44BA-B526-2F747A4B52D8}" presName="node" presStyleLbl="node1" presStyleIdx="4" presStyleCnt="9">
        <dgm:presLayoutVars>
          <dgm:bulletEnabled val="1"/>
        </dgm:presLayoutVars>
      </dgm:prSet>
      <dgm:spPr>
        <a:prstGeom prst="roundRect">
          <a:avLst/>
        </a:prstGeom>
      </dgm:spPr>
      <dgm:t>
        <a:bodyPr/>
        <a:lstStyle/>
        <a:p>
          <a:endParaRPr lang="en-US"/>
        </a:p>
      </dgm:t>
    </dgm:pt>
    <dgm:pt modelId="{143C4665-10D6-41D1-96CC-48FC046459A0}" type="pres">
      <dgm:prSet presAssocID="{6B6190A0-B284-47FB-848B-F183544C7481}" presName="sibTrans" presStyleLbl="sibTrans1D1" presStyleIdx="4" presStyleCnt="8"/>
      <dgm:spPr/>
      <dgm:t>
        <a:bodyPr/>
        <a:lstStyle/>
        <a:p>
          <a:endParaRPr lang="en-US"/>
        </a:p>
      </dgm:t>
    </dgm:pt>
    <dgm:pt modelId="{7E1542B8-B789-4293-A56B-27CDB544C557}" type="pres">
      <dgm:prSet presAssocID="{6B6190A0-B284-47FB-848B-F183544C7481}" presName="connectorText" presStyleLbl="sibTrans1D1" presStyleIdx="4" presStyleCnt="8"/>
      <dgm:spPr/>
      <dgm:t>
        <a:bodyPr/>
        <a:lstStyle/>
        <a:p>
          <a:endParaRPr lang="en-US"/>
        </a:p>
      </dgm:t>
    </dgm:pt>
    <dgm:pt modelId="{C6E6A957-D128-4E98-8EDC-E92B90DFCC95}" type="pres">
      <dgm:prSet presAssocID="{E84AF150-EDAA-4035-8EF6-B200CF9B52C2}" presName="node" presStyleLbl="node1" presStyleIdx="5" presStyleCnt="9">
        <dgm:presLayoutVars>
          <dgm:bulletEnabled val="1"/>
        </dgm:presLayoutVars>
      </dgm:prSet>
      <dgm:spPr>
        <a:prstGeom prst="roundRect">
          <a:avLst/>
        </a:prstGeom>
      </dgm:spPr>
      <dgm:t>
        <a:bodyPr/>
        <a:lstStyle/>
        <a:p>
          <a:endParaRPr lang="en-US"/>
        </a:p>
      </dgm:t>
    </dgm:pt>
    <dgm:pt modelId="{F0A14028-BD7E-43AF-950D-7B89216CFAEE}" type="pres">
      <dgm:prSet presAssocID="{8A75FE3A-D148-4DF9-A29D-68CEF43EA5A7}" presName="sibTrans" presStyleLbl="sibTrans1D1" presStyleIdx="5" presStyleCnt="8"/>
      <dgm:spPr/>
      <dgm:t>
        <a:bodyPr/>
        <a:lstStyle/>
        <a:p>
          <a:endParaRPr lang="en-US"/>
        </a:p>
      </dgm:t>
    </dgm:pt>
    <dgm:pt modelId="{2B2AC19C-1004-4B54-8CCD-47D56D19FDAC}" type="pres">
      <dgm:prSet presAssocID="{8A75FE3A-D148-4DF9-A29D-68CEF43EA5A7}" presName="connectorText" presStyleLbl="sibTrans1D1" presStyleIdx="5" presStyleCnt="8"/>
      <dgm:spPr/>
      <dgm:t>
        <a:bodyPr/>
        <a:lstStyle/>
        <a:p>
          <a:endParaRPr lang="en-US"/>
        </a:p>
      </dgm:t>
    </dgm:pt>
    <dgm:pt modelId="{33B88EEC-ED86-4E39-B099-5C68E018F3E0}" type="pres">
      <dgm:prSet presAssocID="{E29E1A0A-FAFB-49C0-AA21-41C8C467E260}" presName="node" presStyleLbl="node1" presStyleIdx="6" presStyleCnt="9">
        <dgm:presLayoutVars>
          <dgm:bulletEnabled val="1"/>
        </dgm:presLayoutVars>
      </dgm:prSet>
      <dgm:spPr>
        <a:prstGeom prst="roundRect">
          <a:avLst/>
        </a:prstGeom>
      </dgm:spPr>
      <dgm:t>
        <a:bodyPr/>
        <a:lstStyle/>
        <a:p>
          <a:endParaRPr lang="en-US"/>
        </a:p>
      </dgm:t>
    </dgm:pt>
    <dgm:pt modelId="{4B5740D2-4B23-4BEF-9F05-F58462CD59AC}" type="pres">
      <dgm:prSet presAssocID="{3FDD591A-7DAD-401A-809E-3AEC1BBA81A3}" presName="sibTrans" presStyleLbl="sibTrans1D1" presStyleIdx="6" presStyleCnt="8"/>
      <dgm:spPr/>
      <dgm:t>
        <a:bodyPr/>
        <a:lstStyle/>
        <a:p>
          <a:endParaRPr lang="en-US"/>
        </a:p>
      </dgm:t>
    </dgm:pt>
    <dgm:pt modelId="{7B6B2446-D784-46D9-AA1C-4D56C098AD27}" type="pres">
      <dgm:prSet presAssocID="{3FDD591A-7DAD-401A-809E-3AEC1BBA81A3}" presName="connectorText" presStyleLbl="sibTrans1D1" presStyleIdx="6" presStyleCnt="8"/>
      <dgm:spPr/>
      <dgm:t>
        <a:bodyPr/>
        <a:lstStyle/>
        <a:p>
          <a:endParaRPr lang="en-US"/>
        </a:p>
      </dgm:t>
    </dgm:pt>
    <dgm:pt modelId="{7D143D35-3697-4078-BA03-96E36EAE73DB}" type="pres">
      <dgm:prSet presAssocID="{A630EE12-38B5-4ECD-889C-1DB5D4F2F418}" presName="node" presStyleLbl="node1" presStyleIdx="7" presStyleCnt="9">
        <dgm:presLayoutVars>
          <dgm:bulletEnabled val="1"/>
        </dgm:presLayoutVars>
      </dgm:prSet>
      <dgm:spPr>
        <a:prstGeom prst="roundRect">
          <a:avLst/>
        </a:prstGeom>
      </dgm:spPr>
      <dgm:t>
        <a:bodyPr/>
        <a:lstStyle/>
        <a:p>
          <a:endParaRPr lang="en-US"/>
        </a:p>
      </dgm:t>
    </dgm:pt>
    <dgm:pt modelId="{B34895FF-6F4A-4718-8A76-C4EC42F39819}" type="pres">
      <dgm:prSet presAssocID="{5CCBBF98-9629-4128-99BD-3C116A634DF7}" presName="sibTrans" presStyleLbl="sibTrans1D1" presStyleIdx="7" presStyleCnt="8"/>
      <dgm:spPr/>
      <dgm:t>
        <a:bodyPr/>
        <a:lstStyle/>
        <a:p>
          <a:endParaRPr lang="en-US"/>
        </a:p>
      </dgm:t>
    </dgm:pt>
    <dgm:pt modelId="{1F847EBC-A80D-463A-9C63-7F7A3F858064}" type="pres">
      <dgm:prSet presAssocID="{5CCBBF98-9629-4128-99BD-3C116A634DF7}" presName="connectorText" presStyleLbl="sibTrans1D1" presStyleIdx="7" presStyleCnt="8"/>
      <dgm:spPr/>
      <dgm:t>
        <a:bodyPr/>
        <a:lstStyle/>
        <a:p>
          <a:endParaRPr lang="en-US"/>
        </a:p>
      </dgm:t>
    </dgm:pt>
    <dgm:pt modelId="{9C8055B2-719D-4080-AD6B-086F061A1790}" type="pres">
      <dgm:prSet presAssocID="{FC982558-C921-4B62-8C3D-FADF80CB39D8}" presName="node" presStyleLbl="node1" presStyleIdx="8" presStyleCnt="9" custScaleX="106513" custLinFactNeighborX="-5006" custLinFactNeighborY="29">
        <dgm:presLayoutVars>
          <dgm:bulletEnabled val="1"/>
        </dgm:presLayoutVars>
      </dgm:prSet>
      <dgm:spPr>
        <a:prstGeom prst="roundRect">
          <a:avLst/>
        </a:prstGeom>
      </dgm:spPr>
      <dgm:t>
        <a:bodyPr/>
        <a:lstStyle/>
        <a:p>
          <a:endParaRPr lang="en-US"/>
        </a:p>
      </dgm:t>
    </dgm:pt>
  </dgm:ptLst>
  <dgm:cxnLst>
    <dgm:cxn modelId="{94C6BD14-28AF-4252-8AF6-2346DFE76455}" type="presOf" srcId="{8A75FE3A-D148-4DF9-A29D-68CEF43EA5A7}" destId="{2B2AC19C-1004-4B54-8CCD-47D56D19FDAC}" srcOrd="1" destOrd="0" presId="urn:microsoft.com/office/officeart/2005/8/layout/bProcess3"/>
    <dgm:cxn modelId="{ECB465F5-A46B-43D2-8CE2-4492A413AB79}" type="presOf" srcId="{5F8AFD9A-7CD6-47EC-BB0F-22BCBB6229AE}" destId="{8CC384B9-9E8E-467B-8E01-FCC4107A3297}" srcOrd="0" destOrd="0" presId="urn:microsoft.com/office/officeart/2005/8/layout/bProcess3"/>
    <dgm:cxn modelId="{3F507C4F-D5EA-4E7B-A546-B2765C45CB48}" type="presOf" srcId="{5CCBBF98-9629-4128-99BD-3C116A634DF7}" destId="{B34895FF-6F4A-4718-8A76-C4EC42F39819}" srcOrd="0" destOrd="0" presId="urn:microsoft.com/office/officeart/2005/8/layout/bProcess3"/>
    <dgm:cxn modelId="{60D2D4AB-EF35-450D-9AFB-C324819370FD}" type="presOf" srcId="{EF577DA9-754D-4989-B532-3D5A7144F732}" destId="{3EE52916-AFDF-4AE7-B1E8-96A20F93011E}" srcOrd="0" destOrd="0" presId="urn:microsoft.com/office/officeart/2005/8/layout/bProcess3"/>
    <dgm:cxn modelId="{1057AF62-4C35-46AB-A731-F841315EBCC6}" type="presOf" srcId="{3FDD591A-7DAD-401A-809E-3AEC1BBA81A3}" destId="{4B5740D2-4B23-4BEF-9F05-F58462CD59AC}" srcOrd="0" destOrd="0" presId="urn:microsoft.com/office/officeart/2005/8/layout/bProcess3"/>
    <dgm:cxn modelId="{043820DE-BB02-406F-8DB8-5CEF92429D5E}" type="presOf" srcId="{E29E1A0A-FAFB-49C0-AA21-41C8C467E260}" destId="{33B88EEC-ED86-4E39-B099-5C68E018F3E0}" srcOrd="0" destOrd="0" presId="urn:microsoft.com/office/officeart/2005/8/layout/bProcess3"/>
    <dgm:cxn modelId="{E4EE9601-C505-4B54-AD73-ECC13665AABB}" srcId="{F333EDCC-50BB-4102-B2CC-8C1D8F47DEE3}" destId="{FC982558-C921-4B62-8C3D-FADF80CB39D8}" srcOrd="8" destOrd="0" parTransId="{38C87028-2C31-49D7-9902-ABCF28FCB15A}" sibTransId="{6874FE4D-71D9-403A-B467-F33FA3962635}"/>
    <dgm:cxn modelId="{33F18C6D-EA87-47B3-9D7A-6D6663D7644A}" type="presOf" srcId="{FC982558-C921-4B62-8C3D-FADF80CB39D8}" destId="{9C8055B2-719D-4080-AD6B-086F061A1790}" srcOrd="0" destOrd="0" presId="urn:microsoft.com/office/officeart/2005/8/layout/bProcess3"/>
    <dgm:cxn modelId="{FC16B9A8-8C2B-4E3E-BDAD-85DB5471E7D7}" type="presOf" srcId="{B1E77999-5475-45E7-A70C-85F573D0E607}" destId="{402EB15A-D705-493B-8D7C-6FE4A40C8F4A}" srcOrd="0" destOrd="0" presId="urn:microsoft.com/office/officeart/2005/8/layout/bProcess3"/>
    <dgm:cxn modelId="{FDACD86B-D48B-4C4B-8856-824754495377}" type="presOf" srcId="{8A75FE3A-D148-4DF9-A29D-68CEF43EA5A7}" destId="{F0A14028-BD7E-43AF-950D-7B89216CFAEE}" srcOrd="0" destOrd="0" presId="urn:microsoft.com/office/officeart/2005/8/layout/bProcess3"/>
    <dgm:cxn modelId="{D9495683-99F4-42F9-B822-0080481E20BD}" type="presOf" srcId="{5CCBBF98-9629-4128-99BD-3C116A634DF7}" destId="{1F847EBC-A80D-463A-9C63-7F7A3F858064}" srcOrd="1" destOrd="0" presId="urn:microsoft.com/office/officeart/2005/8/layout/bProcess3"/>
    <dgm:cxn modelId="{98027C43-C46A-47B7-B5AF-BA3E8B275DEE}" type="presOf" srcId="{5F8AFD9A-7CD6-47EC-BB0F-22BCBB6229AE}" destId="{0C58A654-69B4-49C7-AA47-AA6989F7C006}" srcOrd="1" destOrd="0" presId="urn:microsoft.com/office/officeart/2005/8/layout/bProcess3"/>
    <dgm:cxn modelId="{60D2CEE8-18AD-44B3-B78C-29138B5034B5}" type="presOf" srcId="{E572404C-AE05-4D9B-B080-FF20BF1E07B9}" destId="{928D01F1-72B3-464E-945E-A6349FDD44A2}" srcOrd="0" destOrd="0" presId="urn:microsoft.com/office/officeart/2005/8/layout/bProcess3"/>
    <dgm:cxn modelId="{8A831AA5-9F1B-49E8-9380-4FF134CC599C}" type="presOf" srcId="{83FEE4AE-86CA-4FC3-9926-63DF71074D9E}" destId="{7D47839E-16A7-4EDD-B5A4-3D5033F6A124}" srcOrd="0" destOrd="0" presId="urn:microsoft.com/office/officeart/2005/8/layout/bProcess3"/>
    <dgm:cxn modelId="{53CDE7D4-5196-4EF9-8768-9FD2B2CAD41D}" srcId="{F333EDCC-50BB-4102-B2CC-8C1D8F47DEE3}" destId="{B410CBFB-BEA7-44BA-B526-2F747A4B52D8}" srcOrd="4" destOrd="0" parTransId="{87A8DC04-84D9-4BEE-9182-215C7627E32D}" sibTransId="{6B6190A0-B284-47FB-848B-F183544C7481}"/>
    <dgm:cxn modelId="{5F0B86DF-CF34-45E5-BCBC-448383F6AB05}" type="presOf" srcId="{3FDD591A-7DAD-401A-809E-3AEC1BBA81A3}" destId="{7B6B2446-D784-46D9-AA1C-4D56C098AD27}" srcOrd="1" destOrd="0" presId="urn:microsoft.com/office/officeart/2005/8/layout/bProcess3"/>
    <dgm:cxn modelId="{77D8590B-1700-489B-B204-FE71BA0282CC}" srcId="{F333EDCC-50BB-4102-B2CC-8C1D8F47DEE3}" destId="{B1E77999-5475-45E7-A70C-85F573D0E607}" srcOrd="0" destOrd="0" parTransId="{B39D9ABC-4399-4404-9754-83C677C7125A}" sibTransId="{5F8AFD9A-7CD6-47EC-BB0F-22BCBB6229AE}"/>
    <dgm:cxn modelId="{9D4D6BE1-1D62-4FB6-ADF2-90F408C49A7F}" srcId="{F333EDCC-50BB-4102-B2CC-8C1D8F47DEE3}" destId="{E84AF150-EDAA-4035-8EF6-B200CF9B52C2}" srcOrd="5" destOrd="0" parTransId="{F35C5A6F-F41A-4129-8368-0DB1C6EEE620}" sibTransId="{8A75FE3A-D148-4DF9-A29D-68CEF43EA5A7}"/>
    <dgm:cxn modelId="{37959BF2-22A3-4188-A725-F37998BA760D}" type="presOf" srcId="{83FEE4AE-86CA-4FC3-9926-63DF71074D9E}" destId="{FA7D6E9F-FE5C-4FE5-A784-9170D889B9E8}" srcOrd="1" destOrd="0" presId="urn:microsoft.com/office/officeart/2005/8/layout/bProcess3"/>
    <dgm:cxn modelId="{0D44B400-2336-4B6D-91C4-FE5A7465944A}" type="presOf" srcId="{E573CD60-D487-4893-A770-7DF1085EB180}" destId="{9614F6B2-6D8A-45CF-81C6-350595BE559B}" srcOrd="0" destOrd="0" presId="urn:microsoft.com/office/officeart/2005/8/layout/bProcess3"/>
    <dgm:cxn modelId="{F0821A9E-9AE2-47D5-9485-342A80C5FC9A}" srcId="{F333EDCC-50BB-4102-B2CC-8C1D8F47DEE3}" destId="{A630EE12-38B5-4ECD-889C-1DB5D4F2F418}" srcOrd="7" destOrd="0" parTransId="{D3835870-D910-4EBD-A229-DA1DFCD645AF}" sibTransId="{5CCBBF98-9629-4128-99BD-3C116A634DF7}"/>
    <dgm:cxn modelId="{8245E228-B8B3-4D7D-B666-C674EA2377FD}" type="presOf" srcId="{6B6190A0-B284-47FB-848B-F183544C7481}" destId="{7E1542B8-B789-4293-A56B-27CDB544C557}" srcOrd="1" destOrd="0" presId="urn:microsoft.com/office/officeart/2005/8/layout/bProcess3"/>
    <dgm:cxn modelId="{741BC5EF-C116-478C-8E14-BFBCAD61C88D}" type="presOf" srcId="{B410CBFB-BEA7-44BA-B526-2F747A4B52D8}" destId="{049BD2B2-96BC-4E96-979C-7BB0007FAE45}" srcOrd="0" destOrd="0" presId="urn:microsoft.com/office/officeart/2005/8/layout/bProcess3"/>
    <dgm:cxn modelId="{AD9DF1C2-3B07-478D-89EB-BB15F4071147}" type="presOf" srcId="{6B6190A0-B284-47FB-848B-F183544C7481}" destId="{143C4665-10D6-41D1-96CC-48FC046459A0}" srcOrd="0" destOrd="0" presId="urn:microsoft.com/office/officeart/2005/8/layout/bProcess3"/>
    <dgm:cxn modelId="{C28B3DF0-8B70-48D3-9B84-A8CFDA62206D}" srcId="{F333EDCC-50BB-4102-B2CC-8C1D8F47DEE3}" destId="{1C732A56-E6F7-4D5D-ABD2-93ABEC552D66}" srcOrd="2" destOrd="0" parTransId="{B6592C2A-61F1-47E8-BABC-11C253BBED76}" sibTransId="{EF577DA9-754D-4989-B532-3D5A7144F732}"/>
    <dgm:cxn modelId="{426AB14F-5563-4E63-80BD-3841EAD747C4}" type="presOf" srcId="{1C732A56-E6F7-4D5D-ABD2-93ABEC552D66}" destId="{C219060D-006C-4549-9CB9-C6DBBBE7D499}" srcOrd="0" destOrd="0" presId="urn:microsoft.com/office/officeart/2005/8/layout/bProcess3"/>
    <dgm:cxn modelId="{809C40C6-8A0F-4FBF-9126-1AAE7909CD18}" type="presOf" srcId="{F333EDCC-50BB-4102-B2CC-8C1D8F47DEE3}" destId="{97BC9F16-2EE6-4528-80B8-9E7C6F7449F9}" srcOrd="0" destOrd="0" presId="urn:microsoft.com/office/officeart/2005/8/layout/bProcess3"/>
    <dgm:cxn modelId="{A336706A-2FAC-4FA2-9CC6-AC05D17CD401}" type="presOf" srcId="{EF577DA9-754D-4989-B532-3D5A7144F732}" destId="{2DE581AF-B900-4779-A96F-AF2447CC287A}" srcOrd="1" destOrd="0" presId="urn:microsoft.com/office/officeart/2005/8/layout/bProcess3"/>
    <dgm:cxn modelId="{263BE8C2-D630-48F5-82D4-B6B231D4A178}" srcId="{F333EDCC-50BB-4102-B2CC-8C1D8F47DEE3}" destId="{E29E1A0A-FAFB-49C0-AA21-41C8C467E260}" srcOrd="6" destOrd="0" parTransId="{08641BA9-6503-4ABE-BD6E-6C058D92556E}" sibTransId="{3FDD591A-7DAD-401A-809E-3AEC1BBA81A3}"/>
    <dgm:cxn modelId="{F7CF8152-BBAA-43FE-9734-34DD0EB6B090}" srcId="{F333EDCC-50BB-4102-B2CC-8C1D8F47DEE3}" destId="{E573CD60-D487-4893-A770-7DF1085EB180}" srcOrd="3" destOrd="0" parTransId="{8B03467A-FA63-4A71-B9D1-5BC975BB729D}" sibTransId="{72E92104-AFD9-451B-A6A0-279FD9AB22FF}"/>
    <dgm:cxn modelId="{A45D353A-A61F-4097-B481-EE28349F8B34}" type="presOf" srcId="{E84AF150-EDAA-4035-8EF6-B200CF9B52C2}" destId="{C6E6A957-D128-4E98-8EDC-E92B90DFCC95}" srcOrd="0" destOrd="0" presId="urn:microsoft.com/office/officeart/2005/8/layout/bProcess3"/>
    <dgm:cxn modelId="{73B0546F-92BB-4043-AC57-714E67C68988}" srcId="{F333EDCC-50BB-4102-B2CC-8C1D8F47DEE3}" destId="{E572404C-AE05-4D9B-B080-FF20BF1E07B9}" srcOrd="1" destOrd="0" parTransId="{C28B5AF9-DCDF-4BAC-BBEB-7DB8AE5EA8A2}" sibTransId="{83FEE4AE-86CA-4FC3-9926-63DF71074D9E}"/>
    <dgm:cxn modelId="{8E39DC9D-A32F-4AA8-BBEC-AD6B6EDD43CE}" type="presOf" srcId="{72E92104-AFD9-451B-A6A0-279FD9AB22FF}" destId="{A23A73F2-921C-4DF6-808C-E5DA05DF4DB2}" srcOrd="0" destOrd="0" presId="urn:microsoft.com/office/officeart/2005/8/layout/bProcess3"/>
    <dgm:cxn modelId="{743E93F6-ED23-4B3E-AEFC-58A849EFEF9E}" type="presOf" srcId="{A630EE12-38B5-4ECD-889C-1DB5D4F2F418}" destId="{7D143D35-3697-4078-BA03-96E36EAE73DB}" srcOrd="0" destOrd="0" presId="urn:microsoft.com/office/officeart/2005/8/layout/bProcess3"/>
    <dgm:cxn modelId="{947BC9E0-6B30-4B7B-A12E-7B9653C7528C}" type="presOf" srcId="{72E92104-AFD9-451B-A6A0-279FD9AB22FF}" destId="{ABB75639-7508-4843-882A-594BD8520FF8}" srcOrd="1" destOrd="0" presId="urn:microsoft.com/office/officeart/2005/8/layout/bProcess3"/>
    <dgm:cxn modelId="{DBD41B27-97C4-4121-8A26-DFDCE0010226}" type="presParOf" srcId="{97BC9F16-2EE6-4528-80B8-9E7C6F7449F9}" destId="{402EB15A-D705-493B-8D7C-6FE4A40C8F4A}" srcOrd="0" destOrd="0" presId="urn:microsoft.com/office/officeart/2005/8/layout/bProcess3"/>
    <dgm:cxn modelId="{88DDF1F1-E922-4284-A508-57FCDE2B2E03}" type="presParOf" srcId="{97BC9F16-2EE6-4528-80B8-9E7C6F7449F9}" destId="{8CC384B9-9E8E-467B-8E01-FCC4107A3297}" srcOrd="1" destOrd="0" presId="urn:microsoft.com/office/officeart/2005/8/layout/bProcess3"/>
    <dgm:cxn modelId="{5E5DED6F-3F4A-4107-8F71-135D80BE7A81}" type="presParOf" srcId="{8CC384B9-9E8E-467B-8E01-FCC4107A3297}" destId="{0C58A654-69B4-49C7-AA47-AA6989F7C006}" srcOrd="0" destOrd="0" presId="urn:microsoft.com/office/officeart/2005/8/layout/bProcess3"/>
    <dgm:cxn modelId="{0704FCE8-C59F-4BD1-8CC2-E61FCE504C68}" type="presParOf" srcId="{97BC9F16-2EE6-4528-80B8-9E7C6F7449F9}" destId="{928D01F1-72B3-464E-945E-A6349FDD44A2}" srcOrd="2" destOrd="0" presId="urn:microsoft.com/office/officeart/2005/8/layout/bProcess3"/>
    <dgm:cxn modelId="{48B8C69A-165A-4CCF-9EA4-4DA1FEE6F4F9}" type="presParOf" srcId="{97BC9F16-2EE6-4528-80B8-9E7C6F7449F9}" destId="{7D47839E-16A7-4EDD-B5A4-3D5033F6A124}" srcOrd="3" destOrd="0" presId="urn:microsoft.com/office/officeart/2005/8/layout/bProcess3"/>
    <dgm:cxn modelId="{CDE58D9B-7987-464B-8D5B-070B02DA7F77}" type="presParOf" srcId="{7D47839E-16A7-4EDD-B5A4-3D5033F6A124}" destId="{FA7D6E9F-FE5C-4FE5-A784-9170D889B9E8}" srcOrd="0" destOrd="0" presId="urn:microsoft.com/office/officeart/2005/8/layout/bProcess3"/>
    <dgm:cxn modelId="{4D7AB1BF-1029-418D-94AD-CC4C33780AD8}" type="presParOf" srcId="{97BC9F16-2EE6-4528-80B8-9E7C6F7449F9}" destId="{C219060D-006C-4549-9CB9-C6DBBBE7D499}" srcOrd="4" destOrd="0" presId="urn:microsoft.com/office/officeart/2005/8/layout/bProcess3"/>
    <dgm:cxn modelId="{480CD7CD-EE1D-4883-9F54-4FFEB6164B27}" type="presParOf" srcId="{97BC9F16-2EE6-4528-80B8-9E7C6F7449F9}" destId="{3EE52916-AFDF-4AE7-B1E8-96A20F93011E}" srcOrd="5" destOrd="0" presId="urn:microsoft.com/office/officeart/2005/8/layout/bProcess3"/>
    <dgm:cxn modelId="{8E974E75-C869-43CD-B677-8EB223A3710B}" type="presParOf" srcId="{3EE52916-AFDF-4AE7-B1E8-96A20F93011E}" destId="{2DE581AF-B900-4779-A96F-AF2447CC287A}" srcOrd="0" destOrd="0" presId="urn:microsoft.com/office/officeart/2005/8/layout/bProcess3"/>
    <dgm:cxn modelId="{6CF235E1-40EC-4FA4-93DD-0643E42A23CB}" type="presParOf" srcId="{97BC9F16-2EE6-4528-80B8-9E7C6F7449F9}" destId="{9614F6B2-6D8A-45CF-81C6-350595BE559B}" srcOrd="6" destOrd="0" presId="urn:microsoft.com/office/officeart/2005/8/layout/bProcess3"/>
    <dgm:cxn modelId="{274A21BC-00C8-4453-9F6E-1E2E9B339018}" type="presParOf" srcId="{97BC9F16-2EE6-4528-80B8-9E7C6F7449F9}" destId="{A23A73F2-921C-4DF6-808C-E5DA05DF4DB2}" srcOrd="7" destOrd="0" presId="urn:microsoft.com/office/officeart/2005/8/layout/bProcess3"/>
    <dgm:cxn modelId="{98621B1C-38FF-427F-9102-3C3DFA108B5C}" type="presParOf" srcId="{A23A73F2-921C-4DF6-808C-E5DA05DF4DB2}" destId="{ABB75639-7508-4843-882A-594BD8520FF8}" srcOrd="0" destOrd="0" presId="urn:microsoft.com/office/officeart/2005/8/layout/bProcess3"/>
    <dgm:cxn modelId="{B137600A-2A7A-4FBC-826F-1DCA782C1A14}" type="presParOf" srcId="{97BC9F16-2EE6-4528-80B8-9E7C6F7449F9}" destId="{049BD2B2-96BC-4E96-979C-7BB0007FAE45}" srcOrd="8" destOrd="0" presId="urn:microsoft.com/office/officeart/2005/8/layout/bProcess3"/>
    <dgm:cxn modelId="{1FCECBF2-7C9B-43FE-A682-EEDE50EFBC5D}" type="presParOf" srcId="{97BC9F16-2EE6-4528-80B8-9E7C6F7449F9}" destId="{143C4665-10D6-41D1-96CC-48FC046459A0}" srcOrd="9" destOrd="0" presId="urn:microsoft.com/office/officeart/2005/8/layout/bProcess3"/>
    <dgm:cxn modelId="{45139B19-58D1-4D4C-B60D-53C799093462}" type="presParOf" srcId="{143C4665-10D6-41D1-96CC-48FC046459A0}" destId="{7E1542B8-B789-4293-A56B-27CDB544C557}" srcOrd="0" destOrd="0" presId="urn:microsoft.com/office/officeart/2005/8/layout/bProcess3"/>
    <dgm:cxn modelId="{DA987826-CA44-4688-B09E-99B21942263C}" type="presParOf" srcId="{97BC9F16-2EE6-4528-80B8-9E7C6F7449F9}" destId="{C6E6A957-D128-4E98-8EDC-E92B90DFCC95}" srcOrd="10" destOrd="0" presId="urn:microsoft.com/office/officeart/2005/8/layout/bProcess3"/>
    <dgm:cxn modelId="{811A299A-42CF-4DBD-9E9E-843975F39DB4}" type="presParOf" srcId="{97BC9F16-2EE6-4528-80B8-9E7C6F7449F9}" destId="{F0A14028-BD7E-43AF-950D-7B89216CFAEE}" srcOrd="11" destOrd="0" presId="urn:microsoft.com/office/officeart/2005/8/layout/bProcess3"/>
    <dgm:cxn modelId="{C8915557-4055-4047-B35A-D7463A97CFDC}" type="presParOf" srcId="{F0A14028-BD7E-43AF-950D-7B89216CFAEE}" destId="{2B2AC19C-1004-4B54-8CCD-47D56D19FDAC}" srcOrd="0" destOrd="0" presId="urn:microsoft.com/office/officeart/2005/8/layout/bProcess3"/>
    <dgm:cxn modelId="{6BBB5EA0-4031-43E5-9AD2-8CB3D9BC7536}" type="presParOf" srcId="{97BC9F16-2EE6-4528-80B8-9E7C6F7449F9}" destId="{33B88EEC-ED86-4E39-B099-5C68E018F3E0}" srcOrd="12" destOrd="0" presId="urn:microsoft.com/office/officeart/2005/8/layout/bProcess3"/>
    <dgm:cxn modelId="{853520BB-03B3-4767-B52C-A0DA3ADC0C5D}" type="presParOf" srcId="{97BC9F16-2EE6-4528-80B8-9E7C6F7449F9}" destId="{4B5740D2-4B23-4BEF-9F05-F58462CD59AC}" srcOrd="13" destOrd="0" presId="urn:microsoft.com/office/officeart/2005/8/layout/bProcess3"/>
    <dgm:cxn modelId="{755AF4DF-6E3F-4B21-86D5-75B8C6CA154E}" type="presParOf" srcId="{4B5740D2-4B23-4BEF-9F05-F58462CD59AC}" destId="{7B6B2446-D784-46D9-AA1C-4D56C098AD27}" srcOrd="0" destOrd="0" presId="urn:microsoft.com/office/officeart/2005/8/layout/bProcess3"/>
    <dgm:cxn modelId="{B9F46D56-A1C6-44D2-833E-3078BA7D51B0}" type="presParOf" srcId="{97BC9F16-2EE6-4528-80B8-9E7C6F7449F9}" destId="{7D143D35-3697-4078-BA03-96E36EAE73DB}" srcOrd="14" destOrd="0" presId="urn:microsoft.com/office/officeart/2005/8/layout/bProcess3"/>
    <dgm:cxn modelId="{CCA47864-B2A7-406A-9987-28EAB8569D43}" type="presParOf" srcId="{97BC9F16-2EE6-4528-80B8-9E7C6F7449F9}" destId="{B34895FF-6F4A-4718-8A76-C4EC42F39819}" srcOrd="15" destOrd="0" presId="urn:microsoft.com/office/officeart/2005/8/layout/bProcess3"/>
    <dgm:cxn modelId="{9015C872-AAE7-4D16-9818-2652B26A2F3A}" type="presParOf" srcId="{B34895FF-6F4A-4718-8A76-C4EC42F39819}" destId="{1F847EBC-A80D-463A-9C63-7F7A3F858064}" srcOrd="0" destOrd="0" presId="urn:microsoft.com/office/officeart/2005/8/layout/bProcess3"/>
    <dgm:cxn modelId="{EC1C52A2-909F-4A62-8CD5-6E0FC2DD1EAB}" type="presParOf" srcId="{97BC9F16-2EE6-4528-80B8-9E7C6F7449F9}" destId="{9C8055B2-719D-4080-AD6B-086F061A1790}"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670357-5F84-4B7E-A7F9-4E02C0D485E8}" type="doc">
      <dgm:prSet loTypeId="urn:microsoft.com/office/officeart/2005/8/layout/arrow2" loCatId="process" qsTypeId="urn:microsoft.com/office/officeart/2005/8/quickstyle/3d1" qsCatId="3D" csTypeId="urn:microsoft.com/office/officeart/2005/8/colors/accent1_4" csCatId="accent1" phldr="1"/>
      <dgm:spPr/>
    </dgm:pt>
    <dgm:pt modelId="{D96AEA17-7DF4-403F-996D-B774E137AFC0}">
      <dgm:prSet phldrT="[Text]" custT="1"/>
      <dgm:spPr/>
      <dgm:t>
        <a:bodyPr/>
        <a:lstStyle/>
        <a:p>
          <a:r>
            <a:rPr kumimoji="0" lang="en-US" sz="2400" kern="1200" cap="none" dirty="0" smtClean="0">
              <a:ln w="5000" cmpd="sng">
                <a:prstDash val="solid"/>
              </a:ln>
              <a:solidFill>
                <a:schemeClr val="accent1">
                  <a:lumMod val="20000"/>
                  <a:lumOff val="80000"/>
                </a:schemeClr>
              </a:solidFill>
              <a:effectLst>
                <a:outerShdw blurRad="38100" dist="38100" dir="2700000" algn="tl">
                  <a:srgbClr val="000000">
                    <a:alpha val="43137"/>
                  </a:srgbClr>
                </a:outerShdw>
              </a:effectLst>
              <a:latin typeface="+mn-lt"/>
              <a:ea typeface="+mj-ea"/>
              <a:cs typeface="Adobe Arabic" pitchFamily="18" charset="-78"/>
            </a:rPr>
            <a:t>MICROANEURYSMS &amp;</a:t>
          </a:r>
          <a:r>
            <a:rPr kumimoji="0" lang="en-US" sz="2400" kern="1200" cap="all" dirty="0" smtClean="0">
              <a:ln w="5000" cmpd="sng">
                <a:prstDash val="solid"/>
              </a:ln>
              <a:solidFill>
                <a:schemeClr val="accent1">
                  <a:lumMod val="20000"/>
                  <a:lumOff val="80000"/>
                </a:schemeClr>
              </a:solidFill>
              <a:effectLst>
                <a:outerShdw blurRad="38100" dist="38100" dir="2700000" algn="tl">
                  <a:srgbClr val="000000">
                    <a:alpha val="43137"/>
                  </a:srgbClr>
                </a:outerShdw>
              </a:effectLst>
              <a:latin typeface="+mn-lt"/>
              <a:ea typeface="+mj-ea"/>
              <a:cs typeface="Adobe Arabic" pitchFamily="18" charset="-78"/>
            </a:rPr>
            <a:t> </a:t>
          </a:r>
          <a:r>
            <a:rPr lang="en-US" sz="2400" kern="1200" dirty="0" smtClean="0">
              <a:solidFill>
                <a:schemeClr val="accent1">
                  <a:lumMod val="20000"/>
                  <a:lumOff val="80000"/>
                </a:schemeClr>
              </a:solidFill>
              <a:effectLst>
                <a:outerShdw blurRad="38100" dist="38100" dir="2700000" algn="tl">
                  <a:srgbClr val="000000">
                    <a:alpha val="43137"/>
                  </a:srgbClr>
                </a:outerShdw>
              </a:effectLst>
            </a:rPr>
            <a:t>EXUDATE  </a:t>
          </a:r>
          <a:r>
            <a:rPr lang="en-US" sz="2400" kern="1200" dirty="0" smtClean="0">
              <a:solidFill>
                <a:schemeClr val="accent1">
                  <a:lumMod val="20000"/>
                  <a:lumOff val="80000"/>
                </a:schemeClr>
              </a:solidFill>
              <a:effectLst>
                <a:outerShdw blurRad="38100" dist="38100" dir="2700000" algn="tl">
                  <a:srgbClr val="000000">
                    <a:alpha val="43137"/>
                  </a:srgbClr>
                </a:outerShdw>
              </a:effectLst>
              <a:latin typeface="+mn-lt"/>
            </a:rPr>
            <a:t>DETECTION </a:t>
          </a:r>
          <a:endParaRPr lang="en-US" sz="2400" kern="1200" dirty="0">
            <a:solidFill>
              <a:schemeClr val="accent1">
                <a:lumMod val="20000"/>
                <a:lumOff val="80000"/>
              </a:schemeClr>
            </a:solidFill>
            <a:effectLst>
              <a:outerShdw blurRad="38100" dist="38100" dir="2700000" algn="tl">
                <a:srgbClr val="000000">
                  <a:alpha val="43137"/>
                </a:srgbClr>
              </a:outerShdw>
            </a:effectLst>
            <a:latin typeface="+mn-lt"/>
          </a:endParaRPr>
        </a:p>
      </dgm:t>
    </dgm:pt>
    <dgm:pt modelId="{58F9536D-40BC-4A10-86E0-4AC421489CB2}" type="parTrans" cxnId="{6694A5C1-DFA9-4AB1-AFF5-ECEFF51701AD}">
      <dgm:prSet/>
      <dgm:spPr/>
      <dgm:t>
        <a:bodyPr/>
        <a:lstStyle/>
        <a:p>
          <a:endParaRPr lang="en-US"/>
        </a:p>
      </dgm:t>
    </dgm:pt>
    <dgm:pt modelId="{167DE357-9945-4564-B934-3EF127E8FAE9}" type="sibTrans" cxnId="{6694A5C1-DFA9-4AB1-AFF5-ECEFF51701AD}">
      <dgm:prSet/>
      <dgm:spPr/>
      <dgm:t>
        <a:bodyPr/>
        <a:lstStyle/>
        <a:p>
          <a:endParaRPr lang="en-US"/>
        </a:p>
      </dgm:t>
    </dgm:pt>
    <dgm:pt modelId="{3F6FDC58-B9A9-4EB9-8F87-48EE56ACEAAA}">
      <dgm:prSet phldrT="[Text]" custT="1"/>
      <dgm:spPr/>
      <dgm:t>
        <a:bodyPr/>
        <a:lstStyle/>
        <a:p>
          <a:r>
            <a:rPr lang="en-US" sz="2400" dirty="0" smtClean="0">
              <a:solidFill>
                <a:schemeClr val="accent1">
                  <a:lumMod val="20000"/>
                  <a:lumOff val="80000"/>
                </a:schemeClr>
              </a:solidFill>
              <a:effectLst>
                <a:outerShdw blurRad="38100" dist="38100" dir="2700000" algn="tl">
                  <a:srgbClr val="000000">
                    <a:alpha val="43137"/>
                  </a:srgbClr>
                </a:outerShdw>
              </a:effectLst>
            </a:rPr>
            <a:t>CODE OPTMIZATION</a:t>
          </a:r>
          <a:endParaRPr lang="en-US" sz="2400" dirty="0">
            <a:solidFill>
              <a:schemeClr val="accent1">
                <a:lumMod val="20000"/>
                <a:lumOff val="80000"/>
              </a:schemeClr>
            </a:solidFill>
            <a:effectLst>
              <a:outerShdw blurRad="38100" dist="38100" dir="2700000" algn="tl">
                <a:srgbClr val="000000">
                  <a:alpha val="43137"/>
                </a:srgbClr>
              </a:outerShdw>
            </a:effectLst>
          </a:endParaRPr>
        </a:p>
      </dgm:t>
    </dgm:pt>
    <dgm:pt modelId="{62FF1450-743B-47A2-BA48-EADBFC37347D}" type="parTrans" cxnId="{70F05BD2-5B74-4045-A720-0E0E8A1D7188}">
      <dgm:prSet/>
      <dgm:spPr/>
      <dgm:t>
        <a:bodyPr/>
        <a:lstStyle/>
        <a:p>
          <a:endParaRPr lang="en-US"/>
        </a:p>
      </dgm:t>
    </dgm:pt>
    <dgm:pt modelId="{C082150C-43B1-420E-A53E-2DE3453C0E23}" type="sibTrans" cxnId="{70F05BD2-5B74-4045-A720-0E0E8A1D7188}">
      <dgm:prSet/>
      <dgm:spPr/>
      <dgm:t>
        <a:bodyPr/>
        <a:lstStyle/>
        <a:p>
          <a:endParaRPr lang="en-US"/>
        </a:p>
      </dgm:t>
    </dgm:pt>
    <dgm:pt modelId="{8FE96DCF-4166-4B9D-88AC-8C2846F22BD8}">
      <dgm:prSet phldrT="[Text]" custT="1"/>
      <dgm:spPr/>
      <dgm:t>
        <a:bodyPr/>
        <a:lstStyle/>
        <a:p>
          <a:r>
            <a:rPr lang="en-US" sz="2400" dirty="0" smtClean="0">
              <a:solidFill>
                <a:schemeClr val="accent1">
                  <a:lumMod val="20000"/>
                  <a:lumOff val="80000"/>
                </a:schemeClr>
              </a:solidFill>
              <a:effectLst>
                <a:outerShdw blurRad="38100" dist="38100" dir="2700000" algn="tl">
                  <a:srgbClr val="000000">
                    <a:alpha val="43137"/>
                  </a:srgbClr>
                </a:outerShdw>
              </a:effectLst>
            </a:rPr>
            <a:t>COMPACT EMBEDDED SYSTEM</a:t>
          </a:r>
          <a:endParaRPr lang="en-US" sz="2400" dirty="0">
            <a:solidFill>
              <a:schemeClr val="accent1">
                <a:lumMod val="20000"/>
                <a:lumOff val="80000"/>
              </a:schemeClr>
            </a:solidFill>
            <a:effectLst>
              <a:outerShdw blurRad="38100" dist="38100" dir="2700000" algn="tl">
                <a:srgbClr val="000000">
                  <a:alpha val="43137"/>
                </a:srgbClr>
              </a:outerShdw>
            </a:effectLst>
          </a:endParaRPr>
        </a:p>
      </dgm:t>
    </dgm:pt>
    <dgm:pt modelId="{F1121781-A3FF-4360-8933-A45FD8BEE221}" type="parTrans" cxnId="{9277208E-E7C9-470A-A7BA-CE27D7CBD30F}">
      <dgm:prSet/>
      <dgm:spPr/>
      <dgm:t>
        <a:bodyPr/>
        <a:lstStyle/>
        <a:p>
          <a:endParaRPr lang="en-US"/>
        </a:p>
      </dgm:t>
    </dgm:pt>
    <dgm:pt modelId="{DE992461-C810-4A45-A6EE-33B4AC35CA7D}" type="sibTrans" cxnId="{9277208E-E7C9-470A-A7BA-CE27D7CBD30F}">
      <dgm:prSet/>
      <dgm:spPr/>
      <dgm:t>
        <a:bodyPr/>
        <a:lstStyle/>
        <a:p>
          <a:endParaRPr lang="en-US"/>
        </a:p>
      </dgm:t>
    </dgm:pt>
    <dgm:pt modelId="{FDFF4D37-BB5E-43F8-9A1B-2AA0254D2B7B}" type="pres">
      <dgm:prSet presAssocID="{92670357-5F84-4B7E-A7F9-4E02C0D485E8}" presName="arrowDiagram" presStyleCnt="0">
        <dgm:presLayoutVars>
          <dgm:chMax val="5"/>
          <dgm:dir/>
          <dgm:resizeHandles val="exact"/>
        </dgm:presLayoutVars>
      </dgm:prSet>
      <dgm:spPr/>
    </dgm:pt>
    <dgm:pt modelId="{BC12D2FA-9C8A-46C8-BE84-8783F69A0EA1}" type="pres">
      <dgm:prSet presAssocID="{92670357-5F84-4B7E-A7F9-4E02C0D485E8}" presName="arrow" presStyleLbl="bgShp" presStyleIdx="0" presStyleCnt="1" custLinFactNeighborY="1449">
        <dgm:style>
          <a:lnRef idx="0">
            <a:schemeClr val="dk1"/>
          </a:lnRef>
          <a:fillRef idx="3">
            <a:schemeClr val="dk1"/>
          </a:fillRef>
          <a:effectRef idx="3">
            <a:schemeClr val="dk1"/>
          </a:effectRef>
          <a:fontRef idx="minor">
            <a:schemeClr val="lt1"/>
          </a:fontRef>
        </dgm:style>
      </dgm:prSet>
      <dgm:spPr/>
    </dgm:pt>
    <dgm:pt modelId="{C0D317AB-685F-46DD-A848-A1CEA02FE406}" type="pres">
      <dgm:prSet presAssocID="{92670357-5F84-4B7E-A7F9-4E02C0D485E8}" presName="arrowDiagram3" presStyleCnt="0"/>
      <dgm:spPr/>
    </dgm:pt>
    <dgm:pt modelId="{C62765CA-E6D9-4B1B-866C-C08CF4673492}" type="pres">
      <dgm:prSet presAssocID="{D96AEA17-7DF4-403F-996D-B774E137AFC0}" presName="bullet3a" presStyleLbl="node1" presStyleIdx="0" presStyleCnt="3">
        <dgm:style>
          <a:lnRef idx="0">
            <a:schemeClr val="accent1"/>
          </a:lnRef>
          <a:fillRef idx="3">
            <a:schemeClr val="accent1"/>
          </a:fillRef>
          <a:effectRef idx="3">
            <a:schemeClr val="accent1"/>
          </a:effectRef>
          <a:fontRef idx="minor">
            <a:schemeClr val="lt1"/>
          </a:fontRef>
        </dgm:style>
      </dgm:prSet>
      <dgm:spPr/>
    </dgm:pt>
    <dgm:pt modelId="{801935E0-D2C1-4CB0-8C16-FE2630DAF37D}" type="pres">
      <dgm:prSet presAssocID="{D96AEA17-7DF4-403F-996D-B774E137AFC0}" presName="textBox3a" presStyleLbl="revTx" presStyleIdx="0" presStyleCnt="3" custAng="0" custScaleX="214089" custScaleY="90078" custLinFactNeighborX="53287" custLinFactNeighborY="-5257">
        <dgm:presLayoutVars>
          <dgm:bulletEnabled val="1"/>
        </dgm:presLayoutVars>
      </dgm:prSet>
      <dgm:spPr/>
      <dgm:t>
        <a:bodyPr/>
        <a:lstStyle/>
        <a:p>
          <a:endParaRPr lang="en-US"/>
        </a:p>
      </dgm:t>
    </dgm:pt>
    <dgm:pt modelId="{4B5B5BF9-4783-4169-82C5-C7B3ED60D1BD}" type="pres">
      <dgm:prSet presAssocID="{3F6FDC58-B9A9-4EB9-8F87-48EE56ACEAAA}" presName="bullet3b" presStyleLbl="node1" presStyleIdx="1" presStyleCnt="3">
        <dgm:style>
          <a:lnRef idx="0">
            <a:schemeClr val="accent1"/>
          </a:lnRef>
          <a:fillRef idx="3">
            <a:schemeClr val="accent1"/>
          </a:fillRef>
          <a:effectRef idx="3">
            <a:schemeClr val="accent1"/>
          </a:effectRef>
          <a:fontRef idx="minor">
            <a:schemeClr val="lt1"/>
          </a:fontRef>
        </dgm:style>
      </dgm:prSet>
      <dgm:spPr/>
    </dgm:pt>
    <dgm:pt modelId="{178AB338-E698-4B8A-9305-CF8BE0D0D641}" type="pres">
      <dgm:prSet presAssocID="{3F6FDC58-B9A9-4EB9-8F87-48EE56ACEAAA}" presName="textBox3b" presStyleLbl="revTx" presStyleIdx="1" presStyleCnt="3" custScaleX="137065" custScaleY="36019" custLinFactNeighborX="9239" custLinFactNeighborY="-22570">
        <dgm:presLayoutVars>
          <dgm:bulletEnabled val="1"/>
        </dgm:presLayoutVars>
      </dgm:prSet>
      <dgm:spPr/>
      <dgm:t>
        <a:bodyPr/>
        <a:lstStyle/>
        <a:p>
          <a:endParaRPr lang="en-US"/>
        </a:p>
      </dgm:t>
    </dgm:pt>
    <dgm:pt modelId="{B49C0BE2-E855-4480-BDE4-DE85F19FEC58}" type="pres">
      <dgm:prSet presAssocID="{8FE96DCF-4166-4B9D-88AC-8C2846F22BD8}" presName="bullet3c" presStyleLbl="node1" presStyleIdx="2" presStyleCnt="3">
        <dgm:style>
          <a:lnRef idx="0">
            <a:schemeClr val="accent1"/>
          </a:lnRef>
          <a:fillRef idx="3">
            <a:schemeClr val="accent1"/>
          </a:fillRef>
          <a:effectRef idx="3">
            <a:schemeClr val="accent1"/>
          </a:effectRef>
          <a:fontRef idx="minor">
            <a:schemeClr val="lt1"/>
          </a:fontRef>
        </dgm:style>
      </dgm:prSet>
      <dgm:spPr/>
    </dgm:pt>
    <dgm:pt modelId="{77EA26F4-5F0C-4791-98DD-CAE3DE1443F1}" type="pres">
      <dgm:prSet presAssocID="{8FE96DCF-4166-4B9D-88AC-8C2846F22BD8}" presName="textBox3c" presStyleLbl="revTx" presStyleIdx="2" presStyleCnt="3" custScaleX="150851" custScaleY="26661" custLinFactNeighborX="6832" custLinFactNeighborY="-28422">
        <dgm:presLayoutVars>
          <dgm:bulletEnabled val="1"/>
        </dgm:presLayoutVars>
      </dgm:prSet>
      <dgm:spPr/>
      <dgm:t>
        <a:bodyPr/>
        <a:lstStyle/>
        <a:p>
          <a:endParaRPr lang="en-US"/>
        </a:p>
      </dgm:t>
    </dgm:pt>
  </dgm:ptLst>
  <dgm:cxnLst>
    <dgm:cxn modelId="{6694A5C1-DFA9-4AB1-AFF5-ECEFF51701AD}" srcId="{92670357-5F84-4B7E-A7F9-4E02C0D485E8}" destId="{D96AEA17-7DF4-403F-996D-B774E137AFC0}" srcOrd="0" destOrd="0" parTransId="{58F9536D-40BC-4A10-86E0-4AC421489CB2}" sibTransId="{167DE357-9945-4564-B934-3EF127E8FAE9}"/>
    <dgm:cxn modelId="{2E26D460-0BF9-4E47-BDB5-3E6F63607F53}" type="presOf" srcId="{D96AEA17-7DF4-403F-996D-B774E137AFC0}" destId="{801935E0-D2C1-4CB0-8C16-FE2630DAF37D}" srcOrd="0" destOrd="0" presId="urn:microsoft.com/office/officeart/2005/8/layout/arrow2"/>
    <dgm:cxn modelId="{9A339367-7231-45F0-B489-342E6F5246AB}" type="presOf" srcId="{3F6FDC58-B9A9-4EB9-8F87-48EE56ACEAAA}" destId="{178AB338-E698-4B8A-9305-CF8BE0D0D641}" srcOrd="0" destOrd="0" presId="urn:microsoft.com/office/officeart/2005/8/layout/arrow2"/>
    <dgm:cxn modelId="{F09E9546-D16B-4886-8720-DD447AEC0E5E}" type="presOf" srcId="{8FE96DCF-4166-4B9D-88AC-8C2846F22BD8}" destId="{77EA26F4-5F0C-4791-98DD-CAE3DE1443F1}" srcOrd="0" destOrd="0" presId="urn:microsoft.com/office/officeart/2005/8/layout/arrow2"/>
    <dgm:cxn modelId="{9277208E-E7C9-470A-A7BA-CE27D7CBD30F}" srcId="{92670357-5F84-4B7E-A7F9-4E02C0D485E8}" destId="{8FE96DCF-4166-4B9D-88AC-8C2846F22BD8}" srcOrd="2" destOrd="0" parTransId="{F1121781-A3FF-4360-8933-A45FD8BEE221}" sibTransId="{DE992461-C810-4A45-A6EE-33B4AC35CA7D}"/>
    <dgm:cxn modelId="{70F05BD2-5B74-4045-A720-0E0E8A1D7188}" srcId="{92670357-5F84-4B7E-A7F9-4E02C0D485E8}" destId="{3F6FDC58-B9A9-4EB9-8F87-48EE56ACEAAA}" srcOrd="1" destOrd="0" parTransId="{62FF1450-743B-47A2-BA48-EADBFC37347D}" sibTransId="{C082150C-43B1-420E-A53E-2DE3453C0E23}"/>
    <dgm:cxn modelId="{1A75E616-150A-45D9-8ABD-9FAC2A7A90D5}" type="presOf" srcId="{92670357-5F84-4B7E-A7F9-4E02C0D485E8}" destId="{FDFF4D37-BB5E-43F8-9A1B-2AA0254D2B7B}" srcOrd="0" destOrd="0" presId="urn:microsoft.com/office/officeart/2005/8/layout/arrow2"/>
    <dgm:cxn modelId="{08B9A6E0-0550-4B77-B435-DC06381D0A67}" type="presParOf" srcId="{FDFF4D37-BB5E-43F8-9A1B-2AA0254D2B7B}" destId="{BC12D2FA-9C8A-46C8-BE84-8783F69A0EA1}" srcOrd="0" destOrd="0" presId="urn:microsoft.com/office/officeart/2005/8/layout/arrow2"/>
    <dgm:cxn modelId="{7E7693F8-B1B5-4EA8-9B3F-61C86E07D2AE}" type="presParOf" srcId="{FDFF4D37-BB5E-43F8-9A1B-2AA0254D2B7B}" destId="{C0D317AB-685F-46DD-A848-A1CEA02FE406}" srcOrd="1" destOrd="0" presId="urn:microsoft.com/office/officeart/2005/8/layout/arrow2"/>
    <dgm:cxn modelId="{C37F8C05-19F0-4A37-AD2F-3CC524805189}" type="presParOf" srcId="{C0D317AB-685F-46DD-A848-A1CEA02FE406}" destId="{C62765CA-E6D9-4B1B-866C-C08CF4673492}" srcOrd="0" destOrd="0" presId="urn:microsoft.com/office/officeart/2005/8/layout/arrow2"/>
    <dgm:cxn modelId="{2B37E8C8-D265-4E64-87D0-12330A381896}" type="presParOf" srcId="{C0D317AB-685F-46DD-A848-A1CEA02FE406}" destId="{801935E0-D2C1-4CB0-8C16-FE2630DAF37D}" srcOrd="1" destOrd="0" presId="urn:microsoft.com/office/officeart/2005/8/layout/arrow2"/>
    <dgm:cxn modelId="{5EDDED60-B37B-4DE3-9561-21BFE30F259F}" type="presParOf" srcId="{C0D317AB-685F-46DD-A848-A1CEA02FE406}" destId="{4B5B5BF9-4783-4169-82C5-C7B3ED60D1BD}" srcOrd="2" destOrd="0" presId="urn:microsoft.com/office/officeart/2005/8/layout/arrow2"/>
    <dgm:cxn modelId="{8BD1A3A9-9A79-44A2-AF04-AAF7214B70E9}" type="presParOf" srcId="{C0D317AB-685F-46DD-A848-A1CEA02FE406}" destId="{178AB338-E698-4B8A-9305-CF8BE0D0D641}" srcOrd="3" destOrd="0" presId="urn:microsoft.com/office/officeart/2005/8/layout/arrow2"/>
    <dgm:cxn modelId="{5130BBEE-9546-4460-8880-0B9521C8BC24}" type="presParOf" srcId="{C0D317AB-685F-46DD-A848-A1CEA02FE406}" destId="{B49C0BE2-E855-4480-BDE4-DE85F19FEC58}" srcOrd="4" destOrd="0" presId="urn:microsoft.com/office/officeart/2005/8/layout/arrow2"/>
    <dgm:cxn modelId="{71F5992F-56A0-4DC1-98C3-01A1AD117C1A}" type="presParOf" srcId="{C0D317AB-685F-46DD-A848-A1CEA02FE406}" destId="{77EA26F4-5F0C-4791-98DD-CAE3DE1443F1}"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8718C-E19F-4B5F-8757-137DFD81A4DA}">
      <dsp:nvSpPr>
        <dsp:cNvPr id="0" name=""/>
        <dsp:cNvSpPr/>
      </dsp:nvSpPr>
      <dsp:spPr>
        <a:xfrm>
          <a:off x="269989" y="0"/>
          <a:ext cx="3511650" cy="3009900"/>
        </a:xfrm>
        <a:prstGeom prst="rect">
          <a:avLst/>
        </a:prstGeom>
        <a:blipFill>
          <a:blip xmlns:r="http://schemas.openxmlformats.org/officeDocument/2006/relationships" r:embed="rId1">
            <a:extLst>
              <a:ext uri="{BEBA8EAE-BF5A-486C-A8C5-ECC9F3942E4B}">
                <a14:imgProps xmlns:a14="http://schemas.microsoft.com/office/drawing/2010/main">
                  <a14:imgLayer r:embed="rId2">
                    <a14:imgEffect>
                      <a14:backgroundRemoval t="0" b="100000" l="531" r="100000"/>
                    </a14:imgEffect>
                  </a14:imgLayer>
                </a14:imgProps>
              </a:ext>
              <a:ext uri="{28A0092B-C50C-407E-A947-70E740481C1C}">
                <a14:useLocalDpi xmlns:a14="http://schemas.microsoft.com/office/drawing/2010/main" val="0"/>
              </a:ext>
            </a:extLst>
          </a:blip>
          <a:srcRect/>
          <a:stretch>
            <a:fillRect t="-10000" b="-10000"/>
          </a:stretch>
        </a:blipFill>
        <a:ln>
          <a:noFill/>
        </a:ln>
        <a:effectLst/>
      </dsp:spPr>
      <dsp:style>
        <a:lnRef idx="0">
          <a:scrgbClr r="0" g="0" b="0"/>
        </a:lnRef>
        <a:fillRef idx="1">
          <a:scrgbClr r="0" g="0" b="0"/>
        </a:fillRef>
        <a:effectRef idx="0">
          <a:scrgbClr r="0" g="0" b="0"/>
        </a:effectRef>
        <a:fontRef idx="minor"/>
      </dsp:style>
    </dsp:sp>
    <dsp:sp modelId="{2BD38BCD-2D31-4EE8-B9F4-0C8BC460103D}">
      <dsp:nvSpPr>
        <dsp:cNvPr id="0" name=""/>
        <dsp:cNvSpPr/>
      </dsp:nvSpPr>
      <dsp:spPr>
        <a:xfrm>
          <a:off x="848920" y="2516502"/>
          <a:ext cx="2398527" cy="49339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smtClean="0"/>
            <a:t>Affected</a:t>
          </a:r>
          <a:endParaRPr lang="en-US" sz="2400" kern="1200" dirty="0"/>
        </a:p>
      </dsp:txBody>
      <dsp:txXfrm>
        <a:off x="848920" y="2516502"/>
        <a:ext cx="2398527" cy="493397"/>
      </dsp:txXfrm>
    </dsp:sp>
    <dsp:sp modelId="{21BA092E-872F-4468-BBE6-590086416872}">
      <dsp:nvSpPr>
        <dsp:cNvPr id="0" name=""/>
        <dsp:cNvSpPr/>
      </dsp:nvSpPr>
      <dsp:spPr>
        <a:xfrm>
          <a:off x="4139817" y="0"/>
          <a:ext cx="3511650" cy="3009900"/>
        </a:xfrm>
        <a:prstGeom prst="rect">
          <a:avLst/>
        </a:prstGeom>
        <a:blipFill>
          <a:blip xmlns:r="http://schemas.openxmlformats.org/officeDocument/2006/relationships" r:embed="rId3">
            <a:extLst>
              <a:ext uri="{BEBA8EAE-BF5A-486C-A8C5-ECC9F3942E4B}">
                <a14:imgProps xmlns:a14="http://schemas.microsoft.com/office/drawing/2010/main">
                  <a14:imgLayer r:embed="rId4">
                    <a14:imgEffect>
                      <a14:backgroundRemoval t="1199" b="100000" l="0" r="100000"/>
                    </a14:imgEffect>
                  </a14:imgLayer>
                </a14:imgProps>
              </a:ext>
              <a:ext uri="{28A0092B-C50C-407E-A947-70E740481C1C}">
                <a14:useLocalDpi xmlns:a14="http://schemas.microsoft.com/office/drawing/2010/main" val="0"/>
              </a:ext>
            </a:extLst>
          </a:blip>
          <a:srcRect/>
          <a:stretch>
            <a:fillRect t="-10000" b="-10000"/>
          </a:stretch>
        </a:blipFill>
        <a:ln>
          <a:noFill/>
        </a:ln>
        <a:effectLst/>
      </dsp:spPr>
      <dsp:style>
        <a:lnRef idx="0">
          <a:scrgbClr r="0" g="0" b="0"/>
        </a:lnRef>
        <a:fillRef idx="1">
          <a:scrgbClr r="0" g="0" b="0"/>
        </a:fillRef>
        <a:effectRef idx="0">
          <a:scrgbClr r="0" g="0" b="0"/>
        </a:effectRef>
        <a:fontRef idx="minor"/>
      </dsp:style>
    </dsp:sp>
    <dsp:sp modelId="{196768DA-B257-4270-B225-A351FE3E25A0}">
      <dsp:nvSpPr>
        <dsp:cNvPr id="0" name=""/>
        <dsp:cNvSpPr/>
      </dsp:nvSpPr>
      <dsp:spPr>
        <a:xfrm>
          <a:off x="4718748" y="2516502"/>
          <a:ext cx="2398527" cy="49339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smtClean="0"/>
            <a:t>Normal</a:t>
          </a:r>
          <a:endParaRPr lang="en-US" sz="2400" kern="1200" dirty="0"/>
        </a:p>
      </dsp:txBody>
      <dsp:txXfrm>
        <a:off x="4718748" y="2516502"/>
        <a:ext cx="2398527" cy="493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384B9-9E8E-467B-8E01-FCC4107A3297}">
      <dsp:nvSpPr>
        <dsp:cNvPr id="0" name=""/>
        <dsp:cNvSpPr/>
      </dsp:nvSpPr>
      <dsp:spPr>
        <a:xfrm>
          <a:off x="2738490" y="555324"/>
          <a:ext cx="429936" cy="91440"/>
        </a:xfrm>
        <a:custGeom>
          <a:avLst/>
          <a:gdLst/>
          <a:ahLst/>
          <a:cxnLst/>
          <a:rect l="0" t="0" r="0" b="0"/>
          <a:pathLst>
            <a:path>
              <a:moveTo>
                <a:pt x="0" y="45720"/>
              </a:moveTo>
              <a:lnTo>
                <a:pt x="4298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2941945" y="598741"/>
        <a:ext cx="0" cy="0"/>
      </dsp:txXfrm>
    </dsp:sp>
    <dsp:sp modelId="{402EB15A-D705-493B-8D7C-6FE4A40C8F4A}">
      <dsp:nvSpPr>
        <dsp:cNvPr id="0" name=""/>
        <dsp:cNvSpPr/>
      </dsp:nvSpPr>
      <dsp:spPr>
        <a:xfrm>
          <a:off x="737956" y="344"/>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a:ea typeface="+mn-ea"/>
              <a:cs typeface="+mn-cs"/>
            </a:rPr>
            <a:t>Fundus Image</a:t>
          </a:r>
        </a:p>
        <a:p>
          <a:pPr lvl="0" algn="ctr" defTabSz="889000">
            <a:lnSpc>
              <a:spcPct val="90000"/>
            </a:lnSpc>
            <a:spcBef>
              <a:spcPct val="0"/>
            </a:spcBef>
            <a:spcAft>
              <a:spcPct val="35000"/>
            </a:spcAft>
          </a:pPr>
          <a:r>
            <a:rPr lang="en-US" sz="2000" kern="1200" dirty="0" smtClean="0">
              <a:latin typeface="Calibri"/>
              <a:ea typeface="+mn-ea"/>
              <a:cs typeface="+mn-cs"/>
            </a:rPr>
            <a:t>(RGB)</a:t>
          </a:r>
          <a:endParaRPr lang="en-US" sz="2000" kern="1200" dirty="0">
            <a:latin typeface="Calibri"/>
            <a:ea typeface="+mn-ea"/>
            <a:cs typeface="+mn-cs"/>
          </a:endParaRPr>
        </a:p>
      </dsp:txBody>
      <dsp:txXfrm>
        <a:off x="796604" y="58992"/>
        <a:ext cx="1885037" cy="1084104"/>
      </dsp:txXfrm>
    </dsp:sp>
    <dsp:sp modelId="{7D47839E-16A7-4EDD-B5A4-3D5033F6A124}">
      <dsp:nvSpPr>
        <dsp:cNvPr id="0" name=""/>
        <dsp:cNvSpPr/>
      </dsp:nvSpPr>
      <dsp:spPr>
        <a:xfrm>
          <a:off x="5201360" y="555324"/>
          <a:ext cx="429936" cy="91440"/>
        </a:xfrm>
        <a:custGeom>
          <a:avLst/>
          <a:gdLst/>
          <a:ahLst/>
          <a:cxnLst/>
          <a:rect l="0" t="0" r="0" b="0"/>
          <a:pathLst>
            <a:path>
              <a:moveTo>
                <a:pt x="0" y="45720"/>
              </a:moveTo>
              <a:lnTo>
                <a:pt x="4298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5404815" y="598741"/>
        <a:ext cx="0" cy="0"/>
      </dsp:txXfrm>
    </dsp:sp>
    <dsp:sp modelId="{928D01F1-72B3-464E-945E-A6349FDD44A2}">
      <dsp:nvSpPr>
        <dsp:cNvPr id="0" name=""/>
        <dsp:cNvSpPr/>
      </dsp:nvSpPr>
      <dsp:spPr>
        <a:xfrm>
          <a:off x="3200827" y="344"/>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a:ea typeface="+mn-ea"/>
              <a:cs typeface="+mn-cs"/>
            </a:rPr>
            <a:t>Green Component</a:t>
          </a:r>
          <a:endParaRPr lang="en-US" sz="2000" kern="1200" dirty="0">
            <a:latin typeface="Calibri"/>
            <a:ea typeface="+mn-ea"/>
            <a:cs typeface="+mn-cs"/>
          </a:endParaRPr>
        </a:p>
      </dsp:txBody>
      <dsp:txXfrm>
        <a:off x="3259475" y="58992"/>
        <a:ext cx="1885037" cy="1084104"/>
      </dsp:txXfrm>
    </dsp:sp>
    <dsp:sp modelId="{3EE52916-AFDF-4AE7-B1E8-96A20F93011E}">
      <dsp:nvSpPr>
        <dsp:cNvPr id="0" name=""/>
        <dsp:cNvSpPr/>
      </dsp:nvSpPr>
      <dsp:spPr>
        <a:xfrm>
          <a:off x="1739123" y="1199944"/>
          <a:ext cx="4925740" cy="429936"/>
        </a:xfrm>
        <a:custGeom>
          <a:avLst/>
          <a:gdLst/>
          <a:ahLst/>
          <a:cxnLst/>
          <a:rect l="0" t="0" r="0" b="0"/>
          <a:pathLst>
            <a:path>
              <a:moveTo>
                <a:pt x="4924459" y="0"/>
              </a:moveTo>
              <a:lnTo>
                <a:pt x="4924459" y="232008"/>
              </a:lnTo>
              <a:lnTo>
                <a:pt x="0" y="232008"/>
              </a:lnTo>
              <a:lnTo>
                <a:pt x="0" y="429816"/>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4078313" y="1412610"/>
        <a:ext cx="0" cy="0"/>
      </dsp:txXfrm>
    </dsp:sp>
    <dsp:sp modelId="{C219060D-006C-4549-9CB9-C6DBBBE7D499}">
      <dsp:nvSpPr>
        <dsp:cNvPr id="0" name=""/>
        <dsp:cNvSpPr/>
      </dsp:nvSpPr>
      <dsp:spPr>
        <a:xfrm>
          <a:off x="5663697" y="344"/>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latin typeface="Calibri"/>
              <a:ea typeface="+mn-ea"/>
              <a:cs typeface="+mn-cs"/>
            </a:rPr>
            <a:t>Intensity Inversion</a:t>
          </a:r>
          <a:endParaRPr lang="en-US" sz="2000" kern="1200">
            <a:latin typeface="Calibri"/>
            <a:ea typeface="+mn-ea"/>
            <a:cs typeface="+mn-cs"/>
          </a:endParaRPr>
        </a:p>
      </dsp:txBody>
      <dsp:txXfrm>
        <a:off x="5722345" y="58992"/>
        <a:ext cx="1885037" cy="1084104"/>
      </dsp:txXfrm>
    </dsp:sp>
    <dsp:sp modelId="{A23A73F2-921C-4DF6-808C-E5DA05DF4DB2}">
      <dsp:nvSpPr>
        <dsp:cNvPr id="0" name=""/>
        <dsp:cNvSpPr/>
      </dsp:nvSpPr>
      <dsp:spPr>
        <a:xfrm>
          <a:off x="2738490" y="2217261"/>
          <a:ext cx="429936" cy="91440"/>
        </a:xfrm>
        <a:custGeom>
          <a:avLst/>
          <a:gdLst/>
          <a:ahLst/>
          <a:cxnLst/>
          <a:rect l="0" t="0" r="0" b="0"/>
          <a:pathLst>
            <a:path>
              <a:moveTo>
                <a:pt x="0" y="45720"/>
              </a:moveTo>
              <a:lnTo>
                <a:pt x="4298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2941945" y="2260678"/>
        <a:ext cx="0" cy="0"/>
      </dsp:txXfrm>
    </dsp:sp>
    <dsp:sp modelId="{9614F6B2-6D8A-45CF-81C6-350595BE559B}">
      <dsp:nvSpPr>
        <dsp:cNvPr id="0" name=""/>
        <dsp:cNvSpPr/>
      </dsp:nvSpPr>
      <dsp:spPr>
        <a:xfrm>
          <a:off x="737956" y="1662281"/>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latin typeface="Calibri"/>
              <a:ea typeface="+mn-ea"/>
              <a:cs typeface="+mn-cs"/>
            </a:rPr>
            <a:t>Histogram</a:t>
          </a:r>
        </a:p>
        <a:p>
          <a:pPr lvl="0" algn="ctr" defTabSz="889000">
            <a:lnSpc>
              <a:spcPct val="90000"/>
            </a:lnSpc>
            <a:spcBef>
              <a:spcPct val="0"/>
            </a:spcBef>
            <a:spcAft>
              <a:spcPct val="35000"/>
            </a:spcAft>
          </a:pPr>
          <a:r>
            <a:rPr lang="en-US" sz="2000" kern="1200" smtClean="0">
              <a:latin typeface="Calibri"/>
              <a:ea typeface="+mn-ea"/>
              <a:cs typeface="+mn-cs"/>
            </a:rPr>
            <a:t>Equalization</a:t>
          </a:r>
          <a:endParaRPr lang="en-US" sz="2000" kern="1200">
            <a:latin typeface="Calibri"/>
            <a:ea typeface="+mn-ea"/>
            <a:cs typeface="+mn-cs"/>
          </a:endParaRPr>
        </a:p>
      </dsp:txBody>
      <dsp:txXfrm>
        <a:off x="796604" y="1720929"/>
        <a:ext cx="1885037" cy="1084104"/>
      </dsp:txXfrm>
    </dsp:sp>
    <dsp:sp modelId="{143C4665-10D6-41D1-96CC-48FC046459A0}">
      <dsp:nvSpPr>
        <dsp:cNvPr id="0" name=""/>
        <dsp:cNvSpPr/>
      </dsp:nvSpPr>
      <dsp:spPr>
        <a:xfrm>
          <a:off x="5201360" y="2217261"/>
          <a:ext cx="429936" cy="91440"/>
        </a:xfrm>
        <a:custGeom>
          <a:avLst/>
          <a:gdLst/>
          <a:ahLst/>
          <a:cxnLst/>
          <a:rect l="0" t="0" r="0" b="0"/>
          <a:pathLst>
            <a:path>
              <a:moveTo>
                <a:pt x="0" y="45720"/>
              </a:moveTo>
              <a:lnTo>
                <a:pt x="4298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5404815" y="2260678"/>
        <a:ext cx="0" cy="0"/>
      </dsp:txXfrm>
    </dsp:sp>
    <dsp:sp modelId="{049BD2B2-96BC-4E96-979C-7BB0007FAE45}">
      <dsp:nvSpPr>
        <dsp:cNvPr id="0" name=""/>
        <dsp:cNvSpPr/>
      </dsp:nvSpPr>
      <dsp:spPr>
        <a:xfrm>
          <a:off x="3200827" y="1662281"/>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a:ea typeface="+mn-ea"/>
              <a:cs typeface="+mn-cs"/>
            </a:rPr>
            <a:t>Optical Disk Removal</a:t>
          </a:r>
          <a:endParaRPr lang="en-US" sz="2000" kern="1200" dirty="0">
            <a:latin typeface="Calibri"/>
            <a:ea typeface="+mn-ea"/>
            <a:cs typeface="+mn-cs"/>
          </a:endParaRPr>
        </a:p>
      </dsp:txBody>
      <dsp:txXfrm>
        <a:off x="3259475" y="1720929"/>
        <a:ext cx="1885037" cy="1084104"/>
      </dsp:txXfrm>
    </dsp:sp>
    <dsp:sp modelId="{F0A14028-BD7E-43AF-950D-7B89216CFAEE}">
      <dsp:nvSpPr>
        <dsp:cNvPr id="0" name=""/>
        <dsp:cNvSpPr/>
      </dsp:nvSpPr>
      <dsp:spPr>
        <a:xfrm>
          <a:off x="1739123" y="2861881"/>
          <a:ext cx="4925740" cy="429936"/>
        </a:xfrm>
        <a:custGeom>
          <a:avLst/>
          <a:gdLst/>
          <a:ahLst/>
          <a:cxnLst/>
          <a:rect l="0" t="0" r="0" b="0"/>
          <a:pathLst>
            <a:path>
              <a:moveTo>
                <a:pt x="4924459" y="0"/>
              </a:moveTo>
              <a:lnTo>
                <a:pt x="4924459" y="232008"/>
              </a:lnTo>
              <a:lnTo>
                <a:pt x="0" y="232008"/>
              </a:lnTo>
              <a:lnTo>
                <a:pt x="0" y="429816"/>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4078313" y="3074547"/>
        <a:ext cx="0" cy="0"/>
      </dsp:txXfrm>
    </dsp:sp>
    <dsp:sp modelId="{C6E6A957-D128-4E98-8EDC-E92B90DFCC95}">
      <dsp:nvSpPr>
        <dsp:cNvPr id="0" name=""/>
        <dsp:cNvSpPr/>
      </dsp:nvSpPr>
      <dsp:spPr>
        <a:xfrm>
          <a:off x="5663697" y="1662281"/>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latin typeface="Calibri"/>
              <a:ea typeface="+mn-ea"/>
              <a:cs typeface="+mn-cs"/>
            </a:rPr>
            <a:t>Image Segmentation</a:t>
          </a:r>
          <a:endParaRPr lang="en-US" sz="2000" kern="1200" dirty="0">
            <a:latin typeface="Calibri"/>
            <a:ea typeface="+mn-ea"/>
            <a:cs typeface="+mn-cs"/>
          </a:endParaRPr>
        </a:p>
      </dsp:txBody>
      <dsp:txXfrm>
        <a:off x="5722345" y="1720929"/>
        <a:ext cx="1885037" cy="1084104"/>
      </dsp:txXfrm>
    </dsp:sp>
    <dsp:sp modelId="{4B5740D2-4B23-4BEF-9F05-F58462CD59AC}">
      <dsp:nvSpPr>
        <dsp:cNvPr id="0" name=""/>
        <dsp:cNvSpPr/>
      </dsp:nvSpPr>
      <dsp:spPr>
        <a:xfrm>
          <a:off x="2738490" y="3879198"/>
          <a:ext cx="429936" cy="91440"/>
        </a:xfrm>
        <a:custGeom>
          <a:avLst/>
          <a:gdLst/>
          <a:ahLst/>
          <a:cxnLst/>
          <a:rect l="0" t="0" r="0" b="0"/>
          <a:pathLst>
            <a:path>
              <a:moveTo>
                <a:pt x="0" y="45720"/>
              </a:moveTo>
              <a:lnTo>
                <a:pt x="4298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2941945" y="3922615"/>
        <a:ext cx="0" cy="0"/>
      </dsp:txXfrm>
    </dsp:sp>
    <dsp:sp modelId="{33B88EEC-ED86-4E39-B099-5C68E018F3E0}">
      <dsp:nvSpPr>
        <dsp:cNvPr id="0" name=""/>
        <dsp:cNvSpPr/>
      </dsp:nvSpPr>
      <dsp:spPr>
        <a:xfrm>
          <a:off x="737956" y="3324218"/>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latin typeface="Calibri"/>
              <a:ea typeface="+mn-ea"/>
              <a:cs typeface="+mn-cs"/>
            </a:rPr>
            <a:t>Noise Removal</a:t>
          </a:r>
          <a:endParaRPr lang="en-US" sz="2000" kern="1200">
            <a:latin typeface="Calibri"/>
            <a:ea typeface="+mn-ea"/>
            <a:cs typeface="+mn-cs"/>
          </a:endParaRPr>
        </a:p>
      </dsp:txBody>
      <dsp:txXfrm>
        <a:off x="796604" y="3382866"/>
        <a:ext cx="1885037" cy="1084104"/>
      </dsp:txXfrm>
    </dsp:sp>
    <dsp:sp modelId="{B34895FF-6F4A-4718-8A76-C4EC42F39819}">
      <dsp:nvSpPr>
        <dsp:cNvPr id="0" name=""/>
        <dsp:cNvSpPr/>
      </dsp:nvSpPr>
      <dsp:spPr>
        <a:xfrm>
          <a:off x="5201360" y="3879198"/>
          <a:ext cx="329699" cy="91440"/>
        </a:xfrm>
        <a:custGeom>
          <a:avLst/>
          <a:gdLst/>
          <a:ahLst/>
          <a:cxnLst/>
          <a:rect l="0" t="0" r="0" b="0"/>
          <a:pathLst>
            <a:path>
              <a:moveTo>
                <a:pt x="0" y="45720"/>
              </a:moveTo>
              <a:lnTo>
                <a:pt x="334745" y="45720"/>
              </a:lnTo>
              <a:lnTo>
                <a:pt x="334745" y="46653"/>
              </a:lnTo>
              <a:lnTo>
                <a:pt x="635291" y="46653"/>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ysClr val="windowText" lastClr="000000">
                <a:hueOff val="0"/>
                <a:satOff val="0"/>
                <a:lumOff val="0"/>
                <a:alphaOff val="0"/>
              </a:sysClr>
            </a:solidFill>
            <a:latin typeface="Calibri"/>
            <a:ea typeface="+mn-ea"/>
            <a:cs typeface="+mn-cs"/>
          </a:endParaRPr>
        </a:p>
      </dsp:txBody>
      <dsp:txXfrm>
        <a:off x="5357203" y="3922615"/>
        <a:ext cx="0" cy="0"/>
      </dsp:txXfrm>
    </dsp:sp>
    <dsp:sp modelId="{7D143D35-3697-4078-BA03-96E36EAE73DB}">
      <dsp:nvSpPr>
        <dsp:cNvPr id="0" name=""/>
        <dsp:cNvSpPr/>
      </dsp:nvSpPr>
      <dsp:spPr>
        <a:xfrm>
          <a:off x="3200827" y="3324218"/>
          <a:ext cx="2002333"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smtClean="0">
              <a:latin typeface="Calibri"/>
              <a:ea typeface="+mn-ea"/>
              <a:cs typeface="+mn-cs"/>
            </a:rPr>
            <a:t>Border Removal</a:t>
          </a:r>
          <a:endParaRPr lang="en-US" sz="2000" kern="1200">
            <a:latin typeface="Calibri"/>
            <a:ea typeface="+mn-ea"/>
            <a:cs typeface="+mn-cs"/>
          </a:endParaRPr>
        </a:p>
      </dsp:txBody>
      <dsp:txXfrm>
        <a:off x="3259475" y="3382866"/>
        <a:ext cx="1885037" cy="1084104"/>
      </dsp:txXfrm>
    </dsp:sp>
    <dsp:sp modelId="{9C8055B2-719D-4080-AD6B-086F061A1790}">
      <dsp:nvSpPr>
        <dsp:cNvPr id="0" name=""/>
        <dsp:cNvSpPr/>
      </dsp:nvSpPr>
      <dsp:spPr>
        <a:xfrm>
          <a:off x="5563460" y="3324562"/>
          <a:ext cx="2132745" cy="1201400"/>
        </a:xfrm>
        <a:prstGeom prst="roundRect">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a:ea typeface="+mn-ea"/>
              <a:cs typeface="+mn-cs"/>
            </a:rPr>
            <a:t>Blood vessel</a:t>
          </a:r>
        </a:p>
        <a:p>
          <a:pPr lvl="0" algn="ctr" defTabSz="889000">
            <a:lnSpc>
              <a:spcPct val="90000"/>
            </a:lnSpc>
            <a:spcBef>
              <a:spcPct val="0"/>
            </a:spcBef>
            <a:spcAft>
              <a:spcPct val="35000"/>
            </a:spcAft>
          </a:pPr>
          <a:r>
            <a:rPr lang="en-US" sz="2000" kern="1200" dirty="0" smtClean="0">
              <a:latin typeface="Calibri"/>
              <a:ea typeface="+mn-ea"/>
              <a:cs typeface="+mn-cs"/>
            </a:rPr>
            <a:t>area calculation</a:t>
          </a:r>
          <a:endParaRPr lang="en-US" sz="2000" kern="1200" dirty="0">
            <a:latin typeface="Calibri"/>
            <a:ea typeface="+mn-ea"/>
            <a:cs typeface="+mn-cs"/>
          </a:endParaRPr>
        </a:p>
      </dsp:txBody>
      <dsp:txXfrm>
        <a:off x="5622108" y="3383210"/>
        <a:ext cx="2015449" cy="10841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32A92DE-3186-467F-BE12-8B6BFD38A404}" type="datetimeFigureOut">
              <a:rPr lang="en-US" smtClean="0"/>
              <a:pPr/>
              <a:t>5/17/2014</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8EC98628-C1F4-41FF-A32C-5BCF0A173A6B}" type="slidenum">
              <a:rPr lang="en-US" smtClean="0"/>
              <a:pPr/>
              <a:t>‹#›</a:t>
            </a:fld>
            <a:endParaRPr lang="en-US" dirty="0"/>
          </a:p>
        </p:txBody>
      </p:sp>
    </p:spTree>
    <p:extLst>
      <p:ext uri="{BB962C8B-B14F-4D97-AF65-F5344CB8AC3E}">
        <p14:creationId xmlns:p14="http://schemas.microsoft.com/office/powerpoint/2010/main" val="1158179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1</a:t>
            </a:fld>
            <a:endParaRPr lang="en-US" dirty="0"/>
          </a:p>
        </p:txBody>
      </p:sp>
    </p:spTree>
    <p:extLst>
      <p:ext uri="{BB962C8B-B14F-4D97-AF65-F5344CB8AC3E}">
        <p14:creationId xmlns:p14="http://schemas.microsoft.com/office/powerpoint/2010/main" val="1581710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12</a:t>
            </a:fld>
            <a:endParaRPr lang="en-US" dirty="0"/>
          </a:p>
        </p:txBody>
      </p:sp>
    </p:spTree>
    <p:extLst>
      <p:ext uri="{BB962C8B-B14F-4D97-AF65-F5344CB8AC3E}">
        <p14:creationId xmlns:p14="http://schemas.microsoft.com/office/powerpoint/2010/main" val="3161234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B6A14F-0B55-49D2-8701-BD343B5E6175}" type="slidenum">
              <a:rPr lang="en-US"/>
              <a:pPr/>
              <a:t>13</a:t>
            </a:fld>
            <a:endParaRPr lang="en-US" dirty="0"/>
          </a:p>
        </p:txBody>
      </p:sp>
      <p:sp>
        <p:nvSpPr>
          <p:cNvPr id="221186" name="Rectangle 2"/>
          <p:cNvSpPr>
            <a:spLocks noGrp="1" noRot="1" noChangeAspect="1" noChangeArrowheads="1" noTextEdit="1"/>
          </p:cNvSpPr>
          <p:nvPr>
            <p:ph type="sldImg"/>
          </p:nvPr>
        </p:nvSpPr>
        <p:spPr>
          <a:xfrm>
            <a:off x="-153988" y="401638"/>
            <a:ext cx="7631113" cy="5722937"/>
          </a:xfrm>
          <a:ln/>
        </p:spPr>
      </p:sp>
      <p:sp>
        <p:nvSpPr>
          <p:cNvPr id="221187" name="Rectangle 3"/>
          <p:cNvSpPr>
            <a:spLocks noGrp="1" noChangeArrowheads="1"/>
          </p:cNvSpPr>
          <p:nvPr>
            <p:ph type="body" idx="1"/>
          </p:nvPr>
        </p:nvSpPr>
        <p:spPr>
          <a:xfrm>
            <a:off x="884238" y="6365875"/>
            <a:ext cx="5619750" cy="2536825"/>
          </a:xfrm>
        </p:spPr>
        <p:txBody>
          <a:bodyPr/>
          <a:lstStyle/>
          <a:p>
            <a:r>
              <a:rPr lang="en-US" dirty="0"/>
              <a:t>As opposed to [0..255]</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14</a:t>
            </a:fld>
            <a:endParaRPr lang="en-US" dirty="0"/>
          </a:p>
        </p:txBody>
      </p:sp>
    </p:spTree>
    <p:extLst>
      <p:ext uri="{BB962C8B-B14F-4D97-AF65-F5344CB8AC3E}">
        <p14:creationId xmlns:p14="http://schemas.microsoft.com/office/powerpoint/2010/main" val="1785733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19</a:t>
            </a:fld>
            <a:endParaRPr lang="en-US" dirty="0"/>
          </a:p>
        </p:txBody>
      </p:sp>
    </p:spTree>
    <p:extLst>
      <p:ext uri="{BB962C8B-B14F-4D97-AF65-F5344CB8AC3E}">
        <p14:creationId xmlns:p14="http://schemas.microsoft.com/office/powerpoint/2010/main" val="107540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The criteria used for detecting image background based disease like exudates, microaneurysm and red</a:t>
            </a:r>
          </a:p>
          <a:p>
            <a:pPr algn="just"/>
            <a:r>
              <a:rPr lang="en-US" dirty="0" smtClean="0"/>
              <a:t>spots include </a:t>
            </a:r>
            <a:r>
              <a:rPr lang="en-US" dirty="0" smtClean="0">
                <a:solidFill>
                  <a:srgbClr val="92D050"/>
                </a:solidFill>
              </a:rPr>
              <a:t>Object Ratio Test, Compact Ratio Test, Length Test, Pixel Count Test </a:t>
            </a:r>
          </a:p>
          <a:p>
            <a:pPr algn="just"/>
            <a:r>
              <a:rPr lang="en-US" dirty="0" smtClean="0">
                <a:solidFill>
                  <a:srgbClr val="92D050"/>
                </a:solidFill>
              </a:rPr>
              <a:t>and Region Hole Tes</a:t>
            </a:r>
            <a:r>
              <a:rPr lang="en-US" dirty="0" smtClean="0"/>
              <a:t>t. After detecting and removing these background based</a:t>
            </a:r>
          </a:p>
          <a:p>
            <a:pPr algn="just"/>
            <a:r>
              <a:rPr lang="en-US" dirty="0" smtClean="0"/>
              <a:t>diseases, the image is then passed to the Vein-Processing stage for crossover points</a:t>
            </a:r>
          </a:p>
          <a:p>
            <a:pPr algn="just"/>
            <a:r>
              <a:rPr lang="en-US" dirty="0" smtClean="0"/>
              <a:t>detection using Modified </a:t>
            </a:r>
            <a:r>
              <a:rPr lang="en-US" dirty="0" err="1" smtClean="0"/>
              <a:t>Crosspoint</a:t>
            </a:r>
            <a:r>
              <a:rPr lang="en-US" dirty="0" smtClean="0"/>
              <a:t> Number Method (MCNM).</a:t>
            </a:r>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24</a:t>
            </a:fld>
            <a:endParaRPr lang="en-US" dirty="0"/>
          </a:p>
        </p:txBody>
      </p:sp>
    </p:spTree>
    <p:extLst>
      <p:ext uri="{BB962C8B-B14F-4D97-AF65-F5344CB8AC3E}">
        <p14:creationId xmlns:p14="http://schemas.microsoft.com/office/powerpoint/2010/main" val="2128885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Overall one may not have experience about any symptoms. Retina</a:t>
            </a:r>
          </a:p>
          <a:p>
            <a:r>
              <a:rPr lang="en-US" sz="1300" dirty="0"/>
              <a:t>screening may pick up early warning in the science of which we are unaware. This is the main reason</a:t>
            </a:r>
          </a:p>
          <a:p>
            <a:r>
              <a:rPr lang="en-US" sz="1300" dirty="0"/>
              <a:t>of why it is so important to attend regular screening appointments without any experience</a:t>
            </a:r>
          </a:p>
          <a:p>
            <a:r>
              <a:rPr lang="en-US" sz="1300" dirty="0"/>
              <a:t>of the symptoms. </a:t>
            </a:r>
          </a:p>
        </p:txBody>
      </p:sp>
      <p:sp>
        <p:nvSpPr>
          <p:cNvPr id="4" name="Slide Number Placeholder 3"/>
          <p:cNvSpPr>
            <a:spLocks noGrp="1"/>
          </p:cNvSpPr>
          <p:nvPr>
            <p:ph type="sldNum" sz="quarter" idx="10"/>
          </p:nvPr>
        </p:nvSpPr>
        <p:spPr/>
        <p:txBody>
          <a:bodyPr/>
          <a:lstStyle/>
          <a:p>
            <a:fld id="{8EC98628-C1F4-41FF-A32C-5BCF0A173A6B}" type="slidenum">
              <a:rPr lang="en-US" smtClean="0"/>
              <a:pPr/>
              <a:t>2</a:t>
            </a:fld>
            <a:endParaRPr lang="en-US" dirty="0"/>
          </a:p>
        </p:txBody>
      </p:sp>
    </p:spTree>
    <p:extLst>
      <p:ext uri="{BB962C8B-B14F-4D97-AF65-F5344CB8AC3E}">
        <p14:creationId xmlns:p14="http://schemas.microsoft.com/office/powerpoint/2010/main" val="405627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3</a:t>
            </a:fld>
            <a:endParaRPr lang="en-US" dirty="0"/>
          </a:p>
        </p:txBody>
      </p:sp>
    </p:spTree>
    <p:extLst>
      <p:ext uri="{BB962C8B-B14F-4D97-AF65-F5344CB8AC3E}">
        <p14:creationId xmlns:p14="http://schemas.microsoft.com/office/powerpoint/2010/main" val="1855645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is the basic anatomy of the eye. We all know that light comes through the lens &amp;  falls on the retina to make things outside of the world visible. Iris another main part of the eye used to control the light flow into</a:t>
            </a:r>
            <a:r>
              <a:rPr lang="en-US" baseline="0" dirty="0" smtClean="0"/>
              <a:t> the eye. Rod &amp; cones cells presented in retina helps us to view &amp; enjoy the scenes. </a:t>
            </a:r>
            <a:r>
              <a:rPr lang="en-US" dirty="0" smtClean="0"/>
              <a:t>    </a:t>
            </a:r>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4</a:t>
            </a:fld>
            <a:endParaRPr lang="en-US" dirty="0"/>
          </a:p>
        </p:txBody>
      </p:sp>
    </p:spTree>
    <p:extLst>
      <p:ext uri="{BB962C8B-B14F-4D97-AF65-F5344CB8AC3E}">
        <p14:creationId xmlns:p14="http://schemas.microsoft.com/office/powerpoint/2010/main" val="57070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Non-proliferative diabetic retinopathy occurs when there are only </a:t>
            </a:r>
            <a:r>
              <a:rPr lang="en-US" dirty="0" err="1" smtClean="0"/>
              <a:t>intraretinal</a:t>
            </a:r>
            <a:r>
              <a:rPr lang="en-US" dirty="0" smtClean="0"/>
              <a:t> </a:t>
            </a:r>
            <a:r>
              <a:rPr lang="en-US" dirty="0" err="1" smtClean="0"/>
              <a:t>microvascular</a:t>
            </a:r>
            <a:r>
              <a:rPr lang="en-US" dirty="0" smtClean="0"/>
              <a:t> changes, such as altered retinal vascular permeability and eventual retinal vessel closure.</a:t>
            </a:r>
          </a:p>
          <a:p>
            <a:r>
              <a:rPr lang="en-US" dirty="0" smtClean="0"/>
              <a:t>However,  in  advanced  NPDR,  </a:t>
            </a:r>
            <a:r>
              <a:rPr lang="en-US" dirty="0" err="1" smtClean="0"/>
              <a:t>nonperfusion</a:t>
            </a:r>
            <a:r>
              <a:rPr lang="en-US" dirty="0" smtClean="0"/>
              <a:t>  of  the retina may develop and lead to the proliferative phase. Proliferative diabetic retinopathy is characterized by new vessels  and  sometimes  fibrous  bands  proliferating  on  the retinal  surface.</a:t>
            </a:r>
          </a:p>
          <a:p>
            <a:r>
              <a:rPr lang="en-US" dirty="0" smtClean="0"/>
              <a:t>In  both  </a:t>
            </a:r>
            <a:r>
              <a:rPr lang="en-US" dirty="0" err="1" smtClean="0"/>
              <a:t>nonproliferative</a:t>
            </a:r>
            <a:r>
              <a:rPr lang="en-US" dirty="0" smtClean="0"/>
              <a:t>  and  proliferative </a:t>
            </a:r>
          </a:p>
          <a:p>
            <a:r>
              <a:rPr lang="en-US" dirty="0" smtClean="0"/>
              <a:t>diabetic retinopathy, macular edema can occur as increased retinal vascular permeability leads to accumulation of fluid in the retinal area serving central vision.</a:t>
            </a:r>
          </a:p>
        </p:txBody>
      </p:sp>
      <p:sp>
        <p:nvSpPr>
          <p:cNvPr id="4" name="Slide Number Placeholder 3"/>
          <p:cNvSpPr>
            <a:spLocks noGrp="1"/>
          </p:cNvSpPr>
          <p:nvPr>
            <p:ph type="sldNum" sz="quarter" idx="10"/>
          </p:nvPr>
        </p:nvSpPr>
        <p:spPr/>
        <p:txBody>
          <a:bodyPr/>
          <a:lstStyle/>
          <a:p>
            <a:fld id="{8EC98628-C1F4-41FF-A32C-5BCF0A173A6B}" type="slidenum">
              <a:rPr lang="en-US" smtClean="0"/>
              <a:pPr/>
              <a:t>5</a:t>
            </a:fld>
            <a:endParaRPr lang="en-US" dirty="0"/>
          </a:p>
        </p:txBody>
      </p:sp>
    </p:spTree>
    <p:extLst>
      <p:ext uri="{BB962C8B-B14F-4D97-AF65-F5344CB8AC3E}">
        <p14:creationId xmlns:p14="http://schemas.microsoft.com/office/powerpoint/2010/main" val="7102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6</a:t>
            </a:fld>
            <a:endParaRPr lang="en-US" dirty="0"/>
          </a:p>
        </p:txBody>
      </p:sp>
    </p:spTree>
    <p:extLst>
      <p:ext uri="{BB962C8B-B14F-4D97-AF65-F5344CB8AC3E}">
        <p14:creationId xmlns:p14="http://schemas.microsoft.com/office/powerpoint/2010/main" val="297249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Circulation problem in the blood vessels of the retina mean some areas don’t get enough oxygen. New fragile vessels formed to bring in this vessels oxygen. Since this new vessels are self-developed , they can hemorrhage easily leading to blood leaking to retina which causes floats &amp; decreases the quality</a:t>
            </a:r>
          </a:p>
          <a:p>
            <a:r>
              <a:rPr lang="en-US" dirty="0" smtClean="0"/>
              <a:t>of the vision. Laser will be used to shrink these.</a:t>
            </a:r>
          </a:p>
          <a:p>
            <a:r>
              <a:rPr lang="en-US" dirty="0" smtClean="0"/>
              <a:t>	Maculopathy &amp; its effects are quite different. It effects the central part of the retina called the macula which is mainly responsible for the</a:t>
            </a:r>
          </a:p>
          <a:p>
            <a:r>
              <a:rPr lang="en-US" dirty="0" smtClean="0"/>
              <a:t>sharp vision.</a:t>
            </a:r>
            <a:r>
              <a:rPr lang="en-US" sz="1300" dirty="0"/>
              <a:t> This fluid is caused due to damaged blood vessels of the retina &amp; is rich in fat &amp; cholesterol. Over the eye re-absorbs the water easily. The fat &amp; the cholesterol leaves behind as residue called as exudates. These are seen into the photograph as yellow blobs around the area of fluid leakage. If</a:t>
            </a:r>
          </a:p>
          <a:p>
            <a:r>
              <a:rPr lang="en-US" sz="1300" dirty="0"/>
              <a:t>the fluid accumulates too close to the center of the macula then the central vision maybe destroyed. If too much of the exudates accumulate around the macula then it may cause to permanent loss of central vision. To prevent this lasers are used by the ophthalmologists. If one can keep his/her Blood pressure &amp; glucose level accordingly to as recommended by the doctor then he/she is less likely to be in such a problems.</a:t>
            </a:r>
            <a:endParaRPr lang="en-US" dirty="0" smtClean="0"/>
          </a:p>
          <a:p>
            <a:endParaRPr lang="en-US" dirty="0"/>
          </a:p>
        </p:txBody>
      </p:sp>
      <p:sp>
        <p:nvSpPr>
          <p:cNvPr id="4" name="Slide Number Placeholder 3"/>
          <p:cNvSpPr>
            <a:spLocks noGrp="1"/>
          </p:cNvSpPr>
          <p:nvPr>
            <p:ph type="sldNum" sz="quarter" idx="10"/>
          </p:nvPr>
        </p:nvSpPr>
        <p:spPr/>
        <p:txBody>
          <a:bodyPr/>
          <a:lstStyle/>
          <a:p>
            <a:fld id="{8EC98628-C1F4-41FF-A32C-5BCF0A173A6B}" type="slidenum">
              <a:rPr lang="en-US" smtClean="0"/>
              <a:pPr/>
              <a:t>7</a:t>
            </a:fld>
            <a:endParaRPr lang="en-US" dirty="0"/>
          </a:p>
        </p:txBody>
      </p:sp>
    </p:spTree>
    <p:extLst>
      <p:ext uri="{BB962C8B-B14F-4D97-AF65-F5344CB8AC3E}">
        <p14:creationId xmlns:p14="http://schemas.microsoft.com/office/powerpoint/2010/main" val="1665499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8</a:t>
            </a:fld>
            <a:endParaRPr lang="en-US" dirty="0"/>
          </a:p>
        </p:txBody>
      </p:sp>
    </p:spTree>
    <p:extLst>
      <p:ext uri="{BB962C8B-B14F-4D97-AF65-F5344CB8AC3E}">
        <p14:creationId xmlns:p14="http://schemas.microsoft.com/office/powerpoint/2010/main" val="401675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98628-C1F4-41FF-A32C-5BCF0A173A6B}" type="slidenum">
              <a:rPr lang="en-US" smtClean="0"/>
              <a:pPr/>
              <a:t>9</a:t>
            </a:fld>
            <a:endParaRPr lang="en-US" dirty="0"/>
          </a:p>
        </p:txBody>
      </p:sp>
    </p:spTree>
    <p:extLst>
      <p:ext uri="{BB962C8B-B14F-4D97-AF65-F5344CB8AC3E}">
        <p14:creationId xmlns:p14="http://schemas.microsoft.com/office/powerpoint/2010/main" val="2211298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5AF866D8-EB6C-462E-886E-B9199778979C}" type="datetimeFigureOut">
              <a:rPr lang="en-US" smtClean="0"/>
              <a:pPr/>
              <a:t>5/17/2014</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ransition spd="slow">
    <p:strips/>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AF866D8-EB6C-462E-886E-B9199778979C}" type="datetimeFigureOut">
              <a:rPr lang="en-US" smtClean="0"/>
              <a:pPr/>
              <a:t>5/17/2014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AF866D8-EB6C-462E-886E-B9199778979C}" type="datetimeFigureOut">
              <a:rPr lang="en-US" smtClean="0"/>
              <a:pPr/>
              <a:t>5/17/2014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AF866D8-EB6C-462E-886E-B9199778979C}" type="datetimeFigureOut">
              <a:rPr lang="en-US" smtClean="0"/>
              <a:pPr/>
              <a:t>5/17/2014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AF866D8-EB6C-462E-886E-B9199778979C}" type="datetimeFigureOut">
              <a:rPr lang="en-US" smtClean="0"/>
              <a:pPr/>
              <a:t>5/17/2014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ransition spd="slow">
    <p:strips/>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AF866D8-EB6C-462E-886E-B9199778979C}" type="datetimeFigureOut">
              <a:rPr lang="en-US" smtClean="0"/>
              <a:pPr/>
              <a:t>5/17/2014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AF866D8-EB6C-462E-886E-B9199778979C}" type="datetimeFigureOut">
              <a:rPr lang="en-US" smtClean="0"/>
              <a:pPr/>
              <a:t>5/17/2014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AF866D8-EB6C-462E-886E-B9199778979C}" type="datetimeFigureOut">
              <a:rPr lang="en-US" smtClean="0"/>
              <a:pPr/>
              <a:t>5/17/2014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F866D8-EB6C-462E-886E-B9199778979C}" type="datetimeFigureOut">
              <a:rPr lang="en-US" smtClean="0"/>
              <a:pPr/>
              <a:t>5/17/2014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AF866D8-EB6C-462E-886E-B9199778979C}" type="datetimeFigureOut">
              <a:rPr lang="en-US" smtClean="0"/>
              <a:pPr/>
              <a:t>5/17/2014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60DE815-E92A-4F09-A2C2-8346309D877B}" type="slidenum">
              <a:rPr lang="en-US" smtClean="0"/>
              <a:pPr/>
              <a:t>‹#›</a:t>
            </a:fld>
            <a:endParaRPr lang="en-US" dirty="0"/>
          </a:p>
        </p:txBody>
      </p:sp>
    </p:spTree>
  </p:cSld>
  <p:clrMapOvr>
    <a:masterClrMapping/>
  </p:clrMapOvr>
  <p:transition spd="slow">
    <p:strips/>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AF866D8-EB6C-462E-886E-B9199778979C}" type="datetimeFigureOut">
              <a:rPr lang="en-US" smtClean="0"/>
              <a:pPr/>
              <a:t>5/17/2014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560DE815-E92A-4F09-A2C2-8346309D877B}"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slow">
    <p:strips/>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AF866D8-EB6C-462E-886E-B9199778979C}" type="datetimeFigureOut">
              <a:rPr lang="en-US" smtClean="0"/>
              <a:pPr/>
              <a:t>5/17/2014</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60DE815-E92A-4F09-A2C2-8346309D877B}"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spd="slow">
    <p:strips/>
  </p:transition>
  <p:timing>
    <p:tnLst>
      <p:par>
        <p:cTn id="1" dur="indefinite" restart="never" nodeType="tmRoot"/>
      </p:par>
    </p:tnLst>
  </p:timing>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6.wdp"/><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jpeg"/><Relationship Id="rId4" Type="http://schemas.microsoft.com/office/2007/relationships/hdphoto" Target="../media/hdphoto7.wdp"/></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0"/>
            <a:ext cx="8077200" cy="2667000"/>
          </a:xfrm>
        </p:spPr>
        <p:txBody>
          <a:bodyPr>
            <a:normAutofit/>
          </a:bodyPr>
          <a:lstStyle/>
          <a:p>
            <a:pPr algn="ctr"/>
            <a:r>
              <a:rPr lang="en-US" sz="3600" dirty="0" smtClean="0">
                <a:ln w="5000" cmpd="sng">
                  <a:noFill/>
                  <a:prstDash val="solid"/>
                </a:ln>
                <a:solidFill>
                  <a:schemeClr val="bg2">
                    <a:lumMod val="50000"/>
                  </a:schemeClr>
                </a:solidFill>
                <a:effectLst>
                  <a:outerShdw blurRad="38100" dist="38100" dir="2700000" algn="tl">
                    <a:srgbClr val="000000">
                      <a:alpha val="43137"/>
                    </a:srgbClr>
                  </a:outerShdw>
                </a:effectLst>
                <a:latin typeface="Adobe Caslon Pro" pitchFamily="18" charset="0"/>
                <a:cs typeface="Adobe Arabic" pitchFamily="18" charset="-78"/>
              </a:rPr>
              <a:t>AUTOMATIC DETECTION OF DIABETIC RETINOPATHY </a:t>
            </a:r>
            <a:endParaRPr lang="en-US" sz="3200" dirty="0"/>
          </a:p>
        </p:txBody>
      </p:sp>
      <p:sp>
        <p:nvSpPr>
          <p:cNvPr id="3" name="Subtitle 2"/>
          <p:cNvSpPr>
            <a:spLocks noGrp="1"/>
          </p:cNvSpPr>
          <p:nvPr>
            <p:ph type="subTitle" idx="1"/>
          </p:nvPr>
        </p:nvSpPr>
        <p:spPr>
          <a:xfrm>
            <a:off x="1219200" y="2895600"/>
            <a:ext cx="6858000" cy="1905000"/>
          </a:xfrm>
        </p:spPr>
        <p:txBody>
          <a:bodyPr>
            <a:normAutofit/>
          </a:bodyPr>
          <a:lstStyle/>
          <a:p>
            <a:pPr algn="ctr"/>
            <a:r>
              <a:rPr lang="en-US" sz="3600" b="1" i="1" dirty="0">
                <a:solidFill>
                  <a:schemeClr val="accent4">
                    <a:lumMod val="40000"/>
                    <a:lumOff val="60000"/>
                  </a:schemeClr>
                </a:solidFill>
                <a:effectLst>
                  <a:outerShdw blurRad="38100" dist="38100" dir="2700000" algn="tl">
                    <a:srgbClr val="000000">
                      <a:alpha val="43137"/>
                    </a:srgbClr>
                  </a:outerShdw>
                </a:effectLst>
              </a:rPr>
              <a:t>Under the guidance of</a:t>
            </a:r>
            <a:br>
              <a:rPr lang="en-US" sz="3600" b="1" i="1" dirty="0">
                <a:solidFill>
                  <a:schemeClr val="accent4">
                    <a:lumMod val="40000"/>
                    <a:lumOff val="60000"/>
                  </a:schemeClr>
                </a:solidFill>
                <a:effectLst>
                  <a:outerShdw blurRad="38100" dist="38100" dir="2700000" algn="tl">
                    <a:srgbClr val="000000">
                      <a:alpha val="43137"/>
                    </a:srgbClr>
                  </a:outerShdw>
                </a:effectLst>
              </a:rPr>
            </a:br>
            <a:r>
              <a:rPr lang="en-US" sz="3600" b="1" i="1" dirty="0">
                <a:solidFill>
                  <a:schemeClr val="accent4">
                    <a:lumMod val="40000"/>
                    <a:lumOff val="60000"/>
                  </a:schemeClr>
                </a:solidFill>
                <a:effectLst>
                  <a:outerShdw blurRad="38100" dist="38100" dir="2700000" algn="tl">
                    <a:srgbClr val="000000">
                      <a:alpha val="43137"/>
                    </a:srgbClr>
                  </a:outerShdw>
                </a:effectLst>
              </a:rPr>
              <a:t>      Dr. </a:t>
            </a:r>
            <a:r>
              <a:rPr lang="en-US" sz="3600" b="1" i="1" dirty="0" err="1" smtClean="0">
                <a:solidFill>
                  <a:schemeClr val="accent4">
                    <a:lumMod val="40000"/>
                    <a:lumOff val="60000"/>
                  </a:schemeClr>
                </a:solidFill>
                <a:effectLst>
                  <a:outerShdw blurRad="38100" dist="38100" dir="2700000" algn="tl">
                    <a:srgbClr val="000000">
                      <a:alpha val="43137"/>
                    </a:srgbClr>
                  </a:outerShdw>
                </a:effectLst>
              </a:rPr>
              <a:t>Himadri</a:t>
            </a:r>
            <a:r>
              <a:rPr lang="en-US" sz="3600" b="1" i="1" dirty="0" smtClean="0">
                <a:solidFill>
                  <a:schemeClr val="accent4">
                    <a:lumMod val="40000"/>
                    <a:lumOff val="60000"/>
                  </a:schemeClr>
                </a:solidFill>
                <a:effectLst>
                  <a:outerShdw blurRad="38100" dist="38100" dir="2700000" algn="tl">
                    <a:srgbClr val="000000">
                      <a:alpha val="43137"/>
                    </a:srgbClr>
                  </a:outerShdw>
                </a:effectLst>
              </a:rPr>
              <a:t> </a:t>
            </a:r>
            <a:r>
              <a:rPr lang="en-US" sz="3600" b="1" i="1" dirty="0" err="1" smtClean="0">
                <a:solidFill>
                  <a:schemeClr val="accent4">
                    <a:lumMod val="40000"/>
                    <a:lumOff val="60000"/>
                  </a:schemeClr>
                </a:solidFill>
                <a:effectLst>
                  <a:outerShdw blurRad="38100" dist="38100" dir="2700000" algn="tl">
                    <a:srgbClr val="000000">
                      <a:alpha val="43137"/>
                    </a:srgbClr>
                  </a:outerShdw>
                </a:effectLst>
              </a:rPr>
              <a:t>Sekhar</a:t>
            </a:r>
            <a:r>
              <a:rPr lang="en-US" sz="3600" b="1" i="1" dirty="0" smtClean="0">
                <a:solidFill>
                  <a:schemeClr val="accent4">
                    <a:lumMod val="40000"/>
                    <a:lumOff val="60000"/>
                  </a:schemeClr>
                </a:solidFill>
                <a:effectLst>
                  <a:outerShdw blurRad="38100" dist="38100" dir="2700000" algn="tl">
                    <a:srgbClr val="000000">
                      <a:alpha val="43137"/>
                    </a:srgbClr>
                  </a:outerShdw>
                </a:effectLst>
              </a:rPr>
              <a:t> </a:t>
            </a:r>
            <a:r>
              <a:rPr lang="en-US" sz="3600" b="1" i="1" dirty="0" err="1" smtClean="0">
                <a:solidFill>
                  <a:schemeClr val="accent4">
                    <a:lumMod val="40000"/>
                    <a:lumOff val="60000"/>
                  </a:schemeClr>
                </a:solidFill>
                <a:effectLst>
                  <a:outerShdw blurRad="38100" dist="38100" dir="2700000" algn="tl">
                    <a:srgbClr val="000000">
                      <a:alpha val="43137"/>
                    </a:srgbClr>
                  </a:outerShdw>
                </a:effectLst>
              </a:rPr>
              <a:t>Dutta</a:t>
            </a:r>
            <a:endParaRPr lang="en-US" sz="3600" b="1" i="1" dirty="0">
              <a:solidFill>
                <a:schemeClr val="accent4">
                  <a:lumMod val="40000"/>
                  <a:lumOff val="60000"/>
                </a:schemeClr>
              </a:solidFill>
              <a:effectLst>
                <a:outerShdw blurRad="38100" dist="38100" dir="2700000" algn="tl">
                  <a:srgbClr val="000000">
                    <a:alpha val="43137"/>
                  </a:srgbClr>
                </a:outerShdw>
              </a:effectLst>
              <a:latin typeface="Century Schoolbook" pitchFamily="18" charset="0"/>
              <a:cs typeface="Adobe Arabic" pitchFamily="18" charset="-78"/>
            </a:endParaRPr>
          </a:p>
          <a:p>
            <a:pPr algn="l"/>
            <a:endParaRPr lang="en-US" sz="3600" dirty="0">
              <a:solidFill>
                <a:schemeClr val="bg2">
                  <a:lumMod val="50000"/>
                </a:schemeClr>
              </a:solidFill>
              <a:latin typeface="Century Schoolbook" pitchFamily="18" charset="0"/>
              <a:cs typeface="Adobe Arabic" pitchFamily="18" charset="-78"/>
            </a:endParaRPr>
          </a:p>
        </p:txBody>
      </p:sp>
      <p:sp>
        <p:nvSpPr>
          <p:cNvPr id="9" name="Rectangle 8"/>
          <p:cNvSpPr/>
          <p:nvPr/>
        </p:nvSpPr>
        <p:spPr>
          <a:xfrm>
            <a:off x="4419600" y="4495800"/>
            <a:ext cx="4572000" cy="2215991"/>
          </a:xfrm>
          <a:prstGeom prst="rect">
            <a:avLst/>
          </a:prstGeom>
        </p:spPr>
        <p:txBody>
          <a:bodyPr>
            <a:spAutoFit/>
          </a:bodyPr>
          <a:lstStyle/>
          <a:p>
            <a:r>
              <a:rPr lang="en-US" sz="2400" u="sng" dirty="0">
                <a:solidFill>
                  <a:schemeClr val="bg2">
                    <a:lumMod val="50000"/>
                  </a:schemeClr>
                </a:solidFill>
                <a:latin typeface="Century Schoolbook" pitchFamily="18" charset="0"/>
                <a:cs typeface="Adobe Arabic" pitchFamily="18" charset="-78"/>
              </a:rPr>
              <a:t>Presented by </a:t>
            </a:r>
            <a:r>
              <a:rPr lang="en-US" sz="2400" dirty="0">
                <a:solidFill>
                  <a:schemeClr val="bg2">
                    <a:lumMod val="50000"/>
                  </a:schemeClr>
                </a:solidFill>
                <a:latin typeface="Century Schoolbook" pitchFamily="18" charset="0"/>
                <a:cs typeface="Adobe Arabic" pitchFamily="18" charset="-78"/>
              </a:rPr>
              <a:t>:</a:t>
            </a:r>
          </a:p>
          <a:p>
            <a:pPr marL="285750" indent="-285750">
              <a:buFont typeface="Wingdings" pitchFamily="2" charset="2"/>
              <a:buChar char="Ø"/>
            </a:pPr>
            <a:r>
              <a:rPr lang="en-US" sz="2400" dirty="0" err="1" smtClean="0">
                <a:solidFill>
                  <a:schemeClr val="bg2">
                    <a:lumMod val="50000"/>
                  </a:schemeClr>
                </a:solidFill>
                <a:latin typeface="Century Schoolbook" pitchFamily="18" charset="0"/>
                <a:cs typeface="Adobe Arabic" pitchFamily="18" charset="-78"/>
              </a:rPr>
              <a:t>Kanu</a:t>
            </a:r>
            <a:r>
              <a:rPr lang="en-US" sz="2400" dirty="0" smtClean="0">
                <a:solidFill>
                  <a:schemeClr val="bg2">
                    <a:lumMod val="50000"/>
                  </a:schemeClr>
                </a:solidFill>
                <a:latin typeface="Century Schoolbook" pitchFamily="18" charset="0"/>
                <a:cs typeface="Adobe Arabic" pitchFamily="18" charset="-78"/>
              </a:rPr>
              <a:t> </a:t>
            </a:r>
            <a:r>
              <a:rPr lang="en-US" sz="2400" dirty="0" err="1" smtClean="0">
                <a:solidFill>
                  <a:schemeClr val="bg2">
                    <a:lumMod val="50000"/>
                  </a:schemeClr>
                </a:solidFill>
                <a:latin typeface="Century Schoolbook" pitchFamily="18" charset="0"/>
                <a:cs typeface="Adobe Arabic" pitchFamily="18" charset="-78"/>
              </a:rPr>
              <a:t>Soren</a:t>
            </a:r>
            <a:endParaRPr lang="en-US" sz="2400" dirty="0">
              <a:solidFill>
                <a:schemeClr val="bg2">
                  <a:lumMod val="50000"/>
                </a:schemeClr>
              </a:solidFill>
              <a:latin typeface="Century Schoolbook" pitchFamily="18" charset="0"/>
              <a:cs typeface="Adobe Arabic" pitchFamily="18" charset="-78"/>
            </a:endParaRPr>
          </a:p>
          <a:p>
            <a:pPr marL="285750" indent="-285750">
              <a:buFont typeface="Wingdings" pitchFamily="2" charset="2"/>
              <a:buChar char="Ø"/>
            </a:pPr>
            <a:r>
              <a:rPr lang="en-US" sz="2400" dirty="0" err="1" smtClean="0">
                <a:solidFill>
                  <a:schemeClr val="bg2">
                    <a:lumMod val="50000"/>
                  </a:schemeClr>
                </a:solidFill>
                <a:latin typeface="Century Schoolbook" pitchFamily="18" charset="0"/>
                <a:cs typeface="Adobe Arabic" pitchFamily="18" charset="-78"/>
              </a:rPr>
              <a:t>Joydip</a:t>
            </a:r>
            <a:r>
              <a:rPr lang="en-US" sz="2400" dirty="0" smtClean="0">
                <a:solidFill>
                  <a:schemeClr val="bg2">
                    <a:lumMod val="50000"/>
                  </a:schemeClr>
                </a:solidFill>
                <a:latin typeface="Century Schoolbook" pitchFamily="18" charset="0"/>
                <a:cs typeface="Adobe Arabic" pitchFamily="18" charset="-78"/>
              </a:rPr>
              <a:t> </a:t>
            </a:r>
            <a:r>
              <a:rPr lang="en-US" sz="2400" dirty="0" err="1" smtClean="0">
                <a:solidFill>
                  <a:schemeClr val="bg2">
                    <a:lumMod val="50000"/>
                  </a:schemeClr>
                </a:solidFill>
                <a:latin typeface="Century Schoolbook" pitchFamily="18" charset="0"/>
                <a:cs typeface="Adobe Arabic" pitchFamily="18" charset="-78"/>
              </a:rPr>
              <a:t>Panja</a:t>
            </a:r>
            <a:endParaRPr lang="en-US" sz="2400" dirty="0" smtClean="0">
              <a:solidFill>
                <a:schemeClr val="bg2">
                  <a:lumMod val="50000"/>
                </a:schemeClr>
              </a:solidFill>
              <a:latin typeface="Century Schoolbook" pitchFamily="18" charset="0"/>
              <a:cs typeface="Adobe Arabic" pitchFamily="18" charset="-78"/>
            </a:endParaRPr>
          </a:p>
          <a:p>
            <a:pPr marL="285750" indent="-285750">
              <a:buFont typeface="Wingdings" pitchFamily="2" charset="2"/>
              <a:buChar char="Ø"/>
            </a:pPr>
            <a:r>
              <a:rPr lang="en-US" sz="2400" dirty="0" err="1" smtClean="0">
                <a:solidFill>
                  <a:schemeClr val="bg2">
                    <a:lumMod val="50000"/>
                  </a:schemeClr>
                </a:solidFill>
                <a:latin typeface="Century Schoolbook" pitchFamily="18" charset="0"/>
                <a:cs typeface="Adobe Arabic" pitchFamily="18" charset="-78"/>
              </a:rPr>
              <a:t>Brijesh</a:t>
            </a:r>
            <a:r>
              <a:rPr lang="en-US" sz="2400" dirty="0" smtClean="0">
                <a:solidFill>
                  <a:schemeClr val="bg2">
                    <a:lumMod val="50000"/>
                  </a:schemeClr>
                </a:solidFill>
                <a:latin typeface="Century Schoolbook" pitchFamily="18" charset="0"/>
                <a:cs typeface="Adobe Arabic" pitchFamily="18" charset="-78"/>
              </a:rPr>
              <a:t> </a:t>
            </a:r>
            <a:r>
              <a:rPr lang="en-US" sz="2400" dirty="0" err="1" smtClean="0">
                <a:solidFill>
                  <a:schemeClr val="bg2">
                    <a:lumMod val="50000"/>
                  </a:schemeClr>
                </a:solidFill>
                <a:latin typeface="Century Schoolbook" pitchFamily="18" charset="0"/>
                <a:cs typeface="Adobe Arabic" pitchFamily="18" charset="-78"/>
              </a:rPr>
              <a:t>Mondal</a:t>
            </a:r>
            <a:endParaRPr lang="en-US" sz="2400" dirty="0" smtClean="0">
              <a:solidFill>
                <a:schemeClr val="bg2">
                  <a:lumMod val="50000"/>
                </a:schemeClr>
              </a:solidFill>
              <a:latin typeface="Century Schoolbook" pitchFamily="18" charset="0"/>
              <a:cs typeface="Adobe Arabic" pitchFamily="18" charset="-78"/>
            </a:endParaRPr>
          </a:p>
          <a:p>
            <a:pPr marL="285750" indent="-285750">
              <a:buFont typeface="Wingdings" pitchFamily="2" charset="2"/>
              <a:buChar char="Ø"/>
            </a:pPr>
            <a:r>
              <a:rPr lang="en-US" sz="2400" dirty="0" err="1" smtClean="0">
                <a:solidFill>
                  <a:schemeClr val="bg2">
                    <a:lumMod val="50000"/>
                  </a:schemeClr>
                </a:solidFill>
                <a:latin typeface="Century Schoolbook" pitchFamily="18" charset="0"/>
                <a:cs typeface="Adobe Arabic" pitchFamily="18" charset="-78"/>
              </a:rPr>
              <a:t>Pranshu</a:t>
            </a:r>
            <a:r>
              <a:rPr lang="en-US" sz="2400" dirty="0" smtClean="0">
                <a:solidFill>
                  <a:schemeClr val="bg2">
                    <a:lumMod val="50000"/>
                  </a:schemeClr>
                </a:solidFill>
                <a:latin typeface="Century Schoolbook" pitchFamily="18" charset="0"/>
                <a:cs typeface="Adobe Arabic" pitchFamily="18" charset="-78"/>
              </a:rPr>
              <a:t> </a:t>
            </a:r>
            <a:r>
              <a:rPr lang="en-US" sz="2400" dirty="0" err="1">
                <a:solidFill>
                  <a:schemeClr val="bg2">
                    <a:lumMod val="50000"/>
                  </a:schemeClr>
                </a:solidFill>
                <a:latin typeface="Century Schoolbook" pitchFamily="18" charset="0"/>
                <a:cs typeface="Adobe Arabic" pitchFamily="18" charset="-78"/>
              </a:rPr>
              <a:t>Chakraborty</a:t>
            </a:r>
            <a:endParaRPr lang="en-US" sz="2400" dirty="0">
              <a:solidFill>
                <a:schemeClr val="bg2">
                  <a:lumMod val="50000"/>
                </a:schemeClr>
              </a:solidFill>
              <a:latin typeface="Century Schoolbook" pitchFamily="18" charset="0"/>
              <a:cs typeface="Adobe Arabic" pitchFamily="18" charset="-78"/>
            </a:endParaRPr>
          </a:p>
          <a:p>
            <a:endParaRPr lang="en-US" dirty="0">
              <a:solidFill>
                <a:schemeClr val="bg2">
                  <a:lumMod val="50000"/>
                </a:schemeClr>
              </a:solidFill>
              <a:latin typeface="Century Schoolbook" pitchFamily="18" charset="0"/>
              <a:cs typeface="Adobe Arabic" pitchFamily="18" charset="-78"/>
            </a:endParaRPr>
          </a:p>
        </p:txBody>
      </p:sp>
    </p:spTree>
    <p:extLst>
      <p:ext uri="{BB962C8B-B14F-4D97-AF65-F5344CB8AC3E}">
        <p14:creationId xmlns:p14="http://schemas.microsoft.com/office/powerpoint/2010/main" val="547984914"/>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300"/>
                                        <p:tgtEl>
                                          <p:spTgt spid="2"/>
                                        </p:tgtEl>
                                      </p:cBhvr>
                                    </p:animEffect>
                                  </p:childTnLst>
                                </p:cTn>
                              </p:par>
                            </p:childTnLst>
                          </p:cTn>
                        </p:par>
                        <p:par>
                          <p:cTn id="8" fill="hold">
                            <p:stCondLst>
                              <p:cond delay="23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2800"/>
                            </p:stCondLst>
                            <p:childTnLst>
                              <p:par>
                                <p:cTn id="13" presetID="42"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1000"/>
                                        <p:tgtEl>
                                          <p:spTgt spid="9">
                                            <p:txEl>
                                              <p:pRg st="0" end="0"/>
                                            </p:txEl>
                                          </p:spTgt>
                                        </p:tgtEl>
                                      </p:cBhvr>
                                    </p:animEffect>
                                    <p:anim calcmode="lin" valueType="num">
                                      <p:cBhvr>
                                        <p:cTn id="1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3800"/>
                            </p:stCondLst>
                            <p:childTnLst>
                              <p:par>
                                <p:cTn id="19" presetID="42" presetClass="entr" presetSubtype="0" fill="hold" grpId="0" nodeType="after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1000"/>
                                        <p:tgtEl>
                                          <p:spTgt spid="9">
                                            <p:txEl>
                                              <p:pRg st="1" end="1"/>
                                            </p:txEl>
                                          </p:spTgt>
                                        </p:tgtEl>
                                      </p:cBhvr>
                                    </p:animEffect>
                                    <p:anim calcmode="lin" valueType="num">
                                      <p:cBhvr>
                                        <p:cTn id="2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4800"/>
                            </p:stCondLst>
                            <p:childTnLst>
                              <p:par>
                                <p:cTn id="25" presetID="42" presetClass="entr" presetSubtype="0" fill="hold" grpId="0" nodeType="after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5800"/>
                            </p:stCondLst>
                            <p:childTnLst>
                              <p:par>
                                <p:cTn id="31" presetID="42" presetClass="entr" presetSubtype="0" fill="hold" grpId="0" nodeType="after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animEffect transition="in" filter="fade">
                                      <p:cBhvr>
                                        <p:cTn id="33" dur="1000"/>
                                        <p:tgtEl>
                                          <p:spTgt spid="9">
                                            <p:txEl>
                                              <p:pRg st="3" end="3"/>
                                            </p:txEl>
                                          </p:spTgt>
                                        </p:tgtEl>
                                      </p:cBhvr>
                                    </p:animEffect>
                                    <p:anim calcmode="lin" valueType="num">
                                      <p:cBhvr>
                                        <p:cTn id="34"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6800"/>
                            </p:stCondLst>
                            <p:childTnLst>
                              <p:par>
                                <p:cTn id="37" presetID="42" presetClass="entr" presetSubtype="0" fill="hold" grpId="0" nodeType="after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1000"/>
                                        <p:tgtEl>
                                          <p:spTgt spid="9">
                                            <p:txEl>
                                              <p:pRg st="4" end="4"/>
                                            </p:txEl>
                                          </p:spTgt>
                                        </p:tgtEl>
                                      </p:cBhvr>
                                    </p:animEffect>
                                    <p:anim calcmode="lin" valueType="num">
                                      <p:cBhvr>
                                        <p:cTn id="4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67512"/>
          </a:xfrm>
        </p:spPr>
        <p:txBody>
          <a:bodyPr>
            <a:normAutofit/>
          </a:bodyPr>
          <a:lstStyle/>
          <a:p>
            <a:pPr algn="ctr"/>
            <a:r>
              <a:rPr lang="en-US" sz="32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n-ea"/>
                <a:cs typeface="Adobe Arabic" pitchFamily="18" charset="-78"/>
              </a:rPr>
              <a:t>OUR AIM OF THE PROJECT</a:t>
            </a:r>
          </a:p>
        </p:txBody>
      </p:sp>
      <p:sp>
        <p:nvSpPr>
          <p:cNvPr id="3" name="Content Placeholder 2"/>
          <p:cNvSpPr>
            <a:spLocks noGrp="1"/>
          </p:cNvSpPr>
          <p:nvPr>
            <p:ph idx="1"/>
          </p:nvPr>
        </p:nvSpPr>
        <p:spPr>
          <a:xfrm>
            <a:off x="457200" y="1828800"/>
            <a:ext cx="8001000" cy="4525963"/>
          </a:xfrm>
        </p:spPr>
        <p:txBody>
          <a:bodyPr>
            <a:normAutofit/>
          </a:bodyPr>
          <a:lstStyle/>
          <a:p>
            <a:pPr marL="36576" indent="0" algn="just">
              <a:buNone/>
            </a:pPr>
            <a:r>
              <a:rPr lang="en-US" sz="2400" dirty="0"/>
              <a:t>Blood vessels are extracted in this project for the identification of diabetic retinopathy. The amount of blood vessel area in DR affected eye is much higher than normal eye because of Neo-vascularization.</a:t>
            </a:r>
          </a:p>
        </p:txBody>
      </p:sp>
      <p:graphicFrame>
        <p:nvGraphicFramePr>
          <p:cNvPr id="8" name="Diagram 7"/>
          <p:cNvGraphicFramePr/>
          <p:nvPr>
            <p:extLst>
              <p:ext uri="{D42A27DB-BD31-4B8C-83A1-F6EECF244321}">
                <p14:modId xmlns:p14="http://schemas.microsoft.com/office/powerpoint/2010/main" val="359288776"/>
              </p:ext>
            </p:extLst>
          </p:nvPr>
        </p:nvGraphicFramePr>
        <p:xfrm>
          <a:off x="609600" y="3505200"/>
          <a:ext cx="7966196" cy="3009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8068186"/>
      </p:ext>
    </p:extLst>
  </p:cSld>
  <p:clrMapOvr>
    <a:masterClrMapping/>
  </p:clrMapOvr>
  <p:transition spd="slow">
    <p:strip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88067" y="2286000"/>
            <a:ext cx="6248400" cy="1569660"/>
          </a:xfrm>
          <a:prstGeom prst="rect">
            <a:avLst/>
          </a:prstGeom>
          <a:noFill/>
        </p:spPr>
        <p:txBody>
          <a:bodyPr wrap="square" rtlCol="0">
            <a:spAutoFit/>
          </a:bodyPr>
          <a:lstStyle/>
          <a:p>
            <a:pPr algn="ctr"/>
            <a:r>
              <a:rPr lang="en-US" sz="4800" u="sng"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Image  processing</a:t>
            </a:r>
            <a:endParaRPr lang="en-US" sz="4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endParaRPr>
          </a:p>
        </p:txBody>
      </p:sp>
    </p:spTree>
    <p:extLst>
      <p:ext uri="{BB962C8B-B14F-4D97-AF65-F5344CB8AC3E}">
        <p14:creationId xmlns:p14="http://schemas.microsoft.com/office/powerpoint/2010/main" val="1958407645"/>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534400" cy="1143000"/>
          </a:xfrm>
        </p:spPr>
        <p:txBody>
          <a:bodyPr>
            <a:normAutofit fontScale="90000"/>
          </a:bodyPr>
          <a:lstStyle/>
          <a:p>
            <a:pPr algn="ctr"/>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n-ea"/>
                <a:cs typeface="Adobe Arabic" pitchFamily="18" charset="-78"/>
              </a:rPr>
              <a:t>Stages</a:t>
            </a:r>
            <a:r>
              <a:rPr lang="en-US" dirty="0" smtClean="0"/>
              <a:t> </a:t>
            </a:r>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n-ea"/>
                <a:cs typeface="Adobe Arabic" pitchFamily="18" charset="-78"/>
              </a:rPr>
              <a:t>of Blood vessel Detection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04712009"/>
              </p:ext>
            </p:extLst>
          </p:nvPr>
        </p:nvGraphicFramePr>
        <p:xfrm>
          <a:off x="457200" y="1600200"/>
          <a:ext cx="85344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082352"/>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02EB15A-D705-493B-8D7C-6FE4A40C8F4A}"/>
                                            </p:graphicEl>
                                          </p:spTgt>
                                        </p:tgtEl>
                                        <p:attrNameLst>
                                          <p:attrName>style.visibility</p:attrName>
                                        </p:attrNameLst>
                                      </p:cBhvr>
                                      <p:to>
                                        <p:strVal val="visible"/>
                                      </p:to>
                                    </p:set>
                                    <p:animEffect transition="in" filter="fade">
                                      <p:cBhvr>
                                        <p:cTn id="7" dur="500"/>
                                        <p:tgtEl>
                                          <p:spTgt spid="5">
                                            <p:graphicEl>
                                              <a:dgm id="{402EB15A-D705-493B-8D7C-6FE4A40C8F4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CC384B9-9E8E-467B-8E01-FCC4107A3297}"/>
                                            </p:graphicEl>
                                          </p:spTgt>
                                        </p:tgtEl>
                                        <p:attrNameLst>
                                          <p:attrName>style.visibility</p:attrName>
                                        </p:attrNameLst>
                                      </p:cBhvr>
                                      <p:to>
                                        <p:strVal val="visible"/>
                                      </p:to>
                                    </p:set>
                                    <p:animEffect transition="in" filter="fade">
                                      <p:cBhvr>
                                        <p:cTn id="12" dur="500"/>
                                        <p:tgtEl>
                                          <p:spTgt spid="5">
                                            <p:graphicEl>
                                              <a:dgm id="{8CC384B9-9E8E-467B-8E01-FCC4107A3297}"/>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928D01F1-72B3-464E-945E-A6349FDD44A2}"/>
                                            </p:graphicEl>
                                          </p:spTgt>
                                        </p:tgtEl>
                                        <p:attrNameLst>
                                          <p:attrName>style.visibility</p:attrName>
                                        </p:attrNameLst>
                                      </p:cBhvr>
                                      <p:to>
                                        <p:strVal val="visible"/>
                                      </p:to>
                                    </p:set>
                                    <p:animEffect transition="in" filter="fade">
                                      <p:cBhvr>
                                        <p:cTn id="15" dur="500"/>
                                        <p:tgtEl>
                                          <p:spTgt spid="5">
                                            <p:graphicEl>
                                              <a:dgm id="{928D01F1-72B3-464E-945E-A6349FDD44A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7D47839E-16A7-4EDD-B5A4-3D5033F6A124}"/>
                                            </p:graphicEl>
                                          </p:spTgt>
                                        </p:tgtEl>
                                        <p:attrNameLst>
                                          <p:attrName>style.visibility</p:attrName>
                                        </p:attrNameLst>
                                      </p:cBhvr>
                                      <p:to>
                                        <p:strVal val="visible"/>
                                      </p:to>
                                    </p:set>
                                    <p:animEffect transition="in" filter="fade">
                                      <p:cBhvr>
                                        <p:cTn id="20" dur="500"/>
                                        <p:tgtEl>
                                          <p:spTgt spid="5">
                                            <p:graphicEl>
                                              <a:dgm id="{7D47839E-16A7-4EDD-B5A4-3D5033F6A12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C219060D-006C-4549-9CB9-C6DBBBE7D499}"/>
                                            </p:graphicEl>
                                          </p:spTgt>
                                        </p:tgtEl>
                                        <p:attrNameLst>
                                          <p:attrName>style.visibility</p:attrName>
                                        </p:attrNameLst>
                                      </p:cBhvr>
                                      <p:to>
                                        <p:strVal val="visible"/>
                                      </p:to>
                                    </p:set>
                                    <p:animEffect transition="in" filter="fade">
                                      <p:cBhvr>
                                        <p:cTn id="23" dur="500"/>
                                        <p:tgtEl>
                                          <p:spTgt spid="5">
                                            <p:graphicEl>
                                              <a:dgm id="{C219060D-006C-4549-9CB9-C6DBBBE7D49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3EE52916-AFDF-4AE7-B1E8-96A20F93011E}"/>
                                            </p:graphicEl>
                                          </p:spTgt>
                                        </p:tgtEl>
                                        <p:attrNameLst>
                                          <p:attrName>style.visibility</p:attrName>
                                        </p:attrNameLst>
                                      </p:cBhvr>
                                      <p:to>
                                        <p:strVal val="visible"/>
                                      </p:to>
                                    </p:set>
                                    <p:animEffect transition="in" filter="fade">
                                      <p:cBhvr>
                                        <p:cTn id="28" dur="500"/>
                                        <p:tgtEl>
                                          <p:spTgt spid="5">
                                            <p:graphicEl>
                                              <a:dgm id="{3EE52916-AFDF-4AE7-B1E8-96A20F93011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9614F6B2-6D8A-45CF-81C6-350595BE559B}"/>
                                            </p:graphicEl>
                                          </p:spTgt>
                                        </p:tgtEl>
                                        <p:attrNameLst>
                                          <p:attrName>style.visibility</p:attrName>
                                        </p:attrNameLst>
                                      </p:cBhvr>
                                      <p:to>
                                        <p:strVal val="visible"/>
                                      </p:to>
                                    </p:set>
                                    <p:animEffect transition="in" filter="fade">
                                      <p:cBhvr>
                                        <p:cTn id="31" dur="500"/>
                                        <p:tgtEl>
                                          <p:spTgt spid="5">
                                            <p:graphicEl>
                                              <a:dgm id="{9614F6B2-6D8A-45CF-81C6-350595BE559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A23A73F2-921C-4DF6-808C-E5DA05DF4DB2}"/>
                                            </p:graphicEl>
                                          </p:spTgt>
                                        </p:tgtEl>
                                        <p:attrNameLst>
                                          <p:attrName>style.visibility</p:attrName>
                                        </p:attrNameLst>
                                      </p:cBhvr>
                                      <p:to>
                                        <p:strVal val="visible"/>
                                      </p:to>
                                    </p:set>
                                    <p:animEffect transition="in" filter="fade">
                                      <p:cBhvr>
                                        <p:cTn id="36" dur="500"/>
                                        <p:tgtEl>
                                          <p:spTgt spid="5">
                                            <p:graphicEl>
                                              <a:dgm id="{A23A73F2-921C-4DF6-808C-E5DA05DF4DB2}"/>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049BD2B2-96BC-4E96-979C-7BB0007FAE45}"/>
                                            </p:graphicEl>
                                          </p:spTgt>
                                        </p:tgtEl>
                                        <p:attrNameLst>
                                          <p:attrName>style.visibility</p:attrName>
                                        </p:attrNameLst>
                                      </p:cBhvr>
                                      <p:to>
                                        <p:strVal val="visible"/>
                                      </p:to>
                                    </p:set>
                                    <p:animEffect transition="in" filter="fade">
                                      <p:cBhvr>
                                        <p:cTn id="39" dur="500"/>
                                        <p:tgtEl>
                                          <p:spTgt spid="5">
                                            <p:graphicEl>
                                              <a:dgm id="{049BD2B2-96BC-4E96-979C-7BB0007FAE4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143C4665-10D6-41D1-96CC-48FC046459A0}"/>
                                            </p:graphicEl>
                                          </p:spTgt>
                                        </p:tgtEl>
                                        <p:attrNameLst>
                                          <p:attrName>style.visibility</p:attrName>
                                        </p:attrNameLst>
                                      </p:cBhvr>
                                      <p:to>
                                        <p:strVal val="visible"/>
                                      </p:to>
                                    </p:set>
                                    <p:animEffect transition="in" filter="fade">
                                      <p:cBhvr>
                                        <p:cTn id="44" dur="500"/>
                                        <p:tgtEl>
                                          <p:spTgt spid="5">
                                            <p:graphicEl>
                                              <a:dgm id="{143C4665-10D6-41D1-96CC-48FC046459A0}"/>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C6E6A957-D128-4E98-8EDC-E92B90DFCC95}"/>
                                            </p:graphicEl>
                                          </p:spTgt>
                                        </p:tgtEl>
                                        <p:attrNameLst>
                                          <p:attrName>style.visibility</p:attrName>
                                        </p:attrNameLst>
                                      </p:cBhvr>
                                      <p:to>
                                        <p:strVal val="visible"/>
                                      </p:to>
                                    </p:set>
                                    <p:animEffect transition="in" filter="fade">
                                      <p:cBhvr>
                                        <p:cTn id="47" dur="500"/>
                                        <p:tgtEl>
                                          <p:spTgt spid="5">
                                            <p:graphicEl>
                                              <a:dgm id="{C6E6A957-D128-4E98-8EDC-E92B90DFCC9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F0A14028-BD7E-43AF-950D-7B89216CFAEE}"/>
                                            </p:graphicEl>
                                          </p:spTgt>
                                        </p:tgtEl>
                                        <p:attrNameLst>
                                          <p:attrName>style.visibility</p:attrName>
                                        </p:attrNameLst>
                                      </p:cBhvr>
                                      <p:to>
                                        <p:strVal val="visible"/>
                                      </p:to>
                                    </p:set>
                                    <p:animEffect transition="in" filter="fade">
                                      <p:cBhvr>
                                        <p:cTn id="52" dur="500"/>
                                        <p:tgtEl>
                                          <p:spTgt spid="5">
                                            <p:graphicEl>
                                              <a:dgm id="{F0A14028-BD7E-43AF-950D-7B89216CFAEE}"/>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33B88EEC-ED86-4E39-B099-5C68E018F3E0}"/>
                                            </p:graphicEl>
                                          </p:spTgt>
                                        </p:tgtEl>
                                        <p:attrNameLst>
                                          <p:attrName>style.visibility</p:attrName>
                                        </p:attrNameLst>
                                      </p:cBhvr>
                                      <p:to>
                                        <p:strVal val="visible"/>
                                      </p:to>
                                    </p:set>
                                    <p:animEffect transition="in" filter="fade">
                                      <p:cBhvr>
                                        <p:cTn id="55" dur="500"/>
                                        <p:tgtEl>
                                          <p:spTgt spid="5">
                                            <p:graphicEl>
                                              <a:dgm id="{33B88EEC-ED86-4E39-B099-5C68E018F3E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graphicEl>
                                              <a:dgm id="{4B5740D2-4B23-4BEF-9F05-F58462CD59AC}"/>
                                            </p:graphicEl>
                                          </p:spTgt>
                                        </p:tgtEl>
                                        <p:attrNameLst>
                                          <p:attrName>style.visibility</p:attrName>
                                        </p:attrNameLst>
                                      </p:cBhvr>
                                      <p:to>
                                        <p:strVal val="visible"/>
                                      </p:to>
                                    </p:set>
                                    <p:animEffect transition="in" filter="fade">
                                      <p:cBhvr>
                                        <p:cTn id="60" dur="500"/>
                                        <p:tgtEl>
                                          <p:spTgt spid="5">
                                            <p:graphicEl>
                                              <a:dgm id="{4B5740D2-4B23-4BEF-9F05-F58462CD59AC}"/>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graphicEl>
                                              <a:dgm id="{7D143D35-3697-4078-BA03-96E36EAE73DB}"/>
                                            </p:graphicEl>
                                          </p:spTgt>
                                        </p:tgtEl>
                                        <p:attrNameLst>
                                          <p:attrName>style.visibility</p:attrName>
                                        </p:attrNameLst>
                                      </p:cBhvr>
                                      <p:to>
                                        <p:strVal val="visible"/>
                                      </p:to>
                                    </p:set>
                                    <p:animEffect transition="in" filter="fade">
                                      <p:cBhvr>
                                        <p:cTn id="63" dur="500"/>
                                        <p:tgtEl>
                                          <p:spTgt spid="5">
                                            <p:graphicEl>
                                              <a:dgm id="{7D143D35-3697-4078-BA03-96E36EAE73DB}"/>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
                                            <p:graphicEl>
                                              <a:dgm id="{B34895FF-6F4A-4718-8A76-C4EC42F39819}"/>
                                            </p:graphicEl>
                                          </p:spTgt>
                                        </p:tgtEl>
                                        <p:attrNameLst>
                                          <p:attrName>style.visibility</p:attrName>
                                        </p:attrNameLst>
                                      </p:cBhvr>
                                      <p:to>
                                        <p:strVal val="visible"/>
                                      </p:to>
                                    </p:set>
                                    <p:animEffect transition="in" filter="fade">
                                      <p:cBhvr>
                                        <p:cTn id="68" dur="500"/>
                                        <p:tgtEl>
                                          <p:spTgt spid="5">
                                            <p:graphicEl>
                                              <a:dgm id="{B34895FF-6F4A-4718-8A76-C4EC42F39819}"/>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9C8055B2-719D-4080-AD6B-086F061A1790}"/>
                                            </p:graphicEl>
                                          </p:spTgt>
                                        </p:tgtEl>
                                        <p:attrNameLst>
                                          <p:attrName>style.visibility</p:attrName>
                                        </p:attrNameLst>
                                      </p:cBhvr>
                                      <p:to>
                                        <p:strVal val="visible"/>
                                      </p:to>
                                    </p:set>
                                    <p:animEffect transition="in" filter="fade">
                                      <p:cBhvr>
                                        <p:cTn id="71" dur="500"/>
                                        <p:tgtEl>
                                          <p:spTgt spid="5">
                                            <p:graphicEl>
                                              <a:dgm id="{9C8055B2-719D-4080-AD6B-086F061A179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685800" y="228600"/>
            <a:ext cx="7315200" cy="1295400"/>
          </a:xfrm>
        </p:spPr>
        <p:txBody>
          <a:bodyPr>
            <a:normAutofit/>
          </a:bodyPr>
          <a:lstStyle/>
          <a:p>
            <a:pPr algn="ctr"/>
            <a:r>
              <a:rPr lang="en-US" sz="3600" u="sng"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n-ea"/>
                <a:cs typeface="Adobe Arabic" pitchFamily="18" charset="-78"/>
              </a:rPr>
              <a:t>What is an image?</a:t>
            </a:r>
          </a:p>
        </p:txBody>
      </p:sp>
      <p:sp>
        <p:nvSpPr>
          <p:cNvPr id="220163" name="Rectangle 3"/>
          <p:cNvSpPr>
            <a:spLocks noGrp="1" noChangeArrowheads="1"/>
          </p:cNvSpPr>
          <p:nvPr>
            <p:ph idx="1"/>
          </p:nvPr>
        </p:nvSpPr>
        <p:spPr>
          <a:xfrm>
            <a:off x="0" y="1600200"/>
            <a:ext cx="8737600" cy="5600700"/>
          </a:xfrm>
        </p:spPr>
        <p:txBody>
          <a:bodyPr>
            <a:normAutofit/>
          </a:bodyPr>
          <a:lstStyle/>
          <a:p>
            <a:r>
              <a:rPr lang="en-US" dirty="0"/>
              <a:t>We can think of an image as a function, </a:t>
            </a:r>
            <a:r>
              <a:rPr lang="en-US" dirty="0" smtClean="0"/>
              <a:t>f(x,y)</a:t>
            </a:r>
            <a:endParaRPr lang="en-US" dirty="0"/>
          </a:p>
          <a:p>
            <a:pPr lvl="1"/>
            <a:r>
              <a:rPr lang="en-US" sz="2600" dirty="0"/>
              <a:t>f( x, y ) gives the intensity at position ( x, y ) </a:t>
            </a:r>
          </a:p>
          <a:p>
            <a:pPr lvl="1"/>
            <a:r>
              <a:rPr lang="en-US" sz="2600" dirty="0"/>
              <a:t>Realistically, we expect the image only to be defined over a rectangle, with a finite range:</a:t>
            </a:r>
          </a:p>
          <a:p>
            <a:pPr marL="667512" lvl="2" indent="0">
              <a:buNone/>
            </a:pPr>
            <a:r>
              <a:rPr lang="en-US" sz="2600" dirty="0"/>
              <a:t>f: [a,b]x[c,d] </a:t>
            </a:r>
            <a:r>
              <a:rPr lang="en-US" sz="2600" dirty="0">
                <a:sym typeface="Wingdings" pitchFamily="2" charset="2"/>
              </a:rPr>
              <a:t> </a:t>
            </a:r>
            <a:r>
              <a:rPr lang="en-US" sz="2600" dirty="0"/>
              <a:t>[0,1</a:t>
            </a:r>
            <a:r>
              <a:rPr lang="en-US" sz="2600" dirty="0" smtClean="0"/>
              <a:t>]</a:t>
            </a:r>
            <a:endParaRPr lang="en-US" sz="2600" dirty="0"/>
          </a:p>
          <a:p>
            <a:r>
              <a:rPr lang="en-US" dirty="0"/>
              <a:t>A color image is just three functions pasted together.  We can write this as a “vector-valued” function: </a:t>
            </a:r>
          </a:p>
        </p:txBody>
      </p:sp>
      <p:graphicFrame>
        <p:nvGraphicFramePr>
          <p:cNvPr id="220164" name="Object 4"/>
          <p:cNvGraphicFramePr>
            <a:graphicFrameLocks noChangeAspect="1"/>
          </p:cNvGraphicFramePr>
          <p:nvPr>
            <p:extLst>
              <p:ext uri="{D42A27DB-BD31-4B8C-83A1-F6EECF244321}">
                <p14:modId xmlns:p14="http://schemas.microsoft.com/office/powerpoint/2010/main" val="1775068888"/>
              </p:ext>
            </p:extLst>
          </p:nvPr>
        </p:nvGraphicFramePr>
        <p:xfrm>
          <a:off x="5029200" y="5105400"/>
          <a:ext cx="3429000" cy="1430338"/>
        </p:xfrm>
        <a:graphic>
          <a:graphicData uri="http://schemas.openxmlformats.org/presentationml/2006/ole">
            <mc:AlternateContent xmlns:mc="http://schemas.openxmlformats.org/markup-compatibility/2006">
              <mc:Choice xmlns:v="urn:schemas-microsoft-com:vml" Requires="v">
                <p:oleObj spid="_x0000_s2207" name="Equation" r:id="rId4" imgW="1193760" imgH="698400" progId="Equation.DSMT4">
                  <p:embed/>
                </p:oleObj>
              </mc:Choice>
              <mc:Fallback>
                <p:oleObj name="Equation" r:id="rId4" imgW="1193760" imgH="698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105400"/>
                        <a:ext cx="3429000" cy="1430338"/>
                      </a:xfrm>
                      <a:prstGeom prst="rect">
                        <a:avLst/>
                      </a:prstGeom>
                      <a:solidFill>
                        <a:schemeClr val="accent5">
                          <a:lumMod val="40000"/>
                          <a:lumOff val="60000"/>
                        </a:schemeClr>
                      </a:solidFill>
                      <a:ln>
                        <a:solidFill>
                          <a:srgbClr val="00B0F0"/>
                        </a:solidFill>
                      </a:ln>
                      <a:effectLst/>
                    </p:spPr>
                  </p:pic>
                </p:oleObj>
              </mc:Fallback>
            </mc:AlternateContent>
          </a:graphicData>
        </a:graphic>
      </p:graphicFrame>
    </p:spTree>
    <p:extLst>
      <p:ext uri="{BB962C8B-B14F-4D97-AF65-F5344CB8AC3E}">
        <p14:creationId xmlns:p14="http://schemas.microsoft.com/office/powerpoint/2010/main" val="2929122053"/>
      </p:ext>
    </p:extLst>
  </p:cSld>
  <p:clrMapOvr>
    <a:masterClrMapping/>
  </p:clrMapOvr>
  <p:transition spd="slow">
    <p:strips/>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594519"/>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INTENSITY  INVERSION</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2" name="TextBox 1"/>
          <p:cNvSpPr txBox="1"/>
          <p:nvPr/>
        </p:nvSpPr>
        <p:spPr>
          <a:xfrm>
            <a:off x="0" y="1227457"/>
            <a:ext cx="9220200" cy="954107"/>
          </a:xfrm>
          <a:prstGeom prst="rect">
            <a:avLst/>
          </a:prstGeom>
          <a:noFill/>
        </p:spPr>
        <p:txBody>
          <a:bodyPr wrap="square" rtlCol="0">
            <a:spAutoFit/>
          </a:bodyPr>
          <a:lstStyle/>
          <a:p>
            <a:r>
              <a:rPr lang="en-US" sz="2800" cap="all" dirty="0" smtClean="0">
                <a:ln w="5000" cmpd="sng">
                  <a:solidFill>
                    <a:srgbClr val="0F6FC6">
                      <a:tint val="80000"/>
                      <a:shade val="99000"/>
                      <a:satMod val="500000"/>
                    </a:srgbClr>
                  </a:solidFill>
                  <a:prstDash val="solid"/>
                </a:ln>
                <a:gradFill>
                  <a:gsLst>
                    <a:gs pos="0">
                      <a:srgbClr val="0F6FC6">
                        <a:tint val="63000"/>
                        <a:satMod val="255000"/>
                      </a:srgbClr>
                    </a:gs>
                    <a:gs pos="9000">
                      <a:srgbClr val="0F6FC6">
                        <a:tint val="63000"/>
                        <a:satMod val="255000"/>
                      </a:srgbClr>
                    </a:gs>
                    <a:gs pos="53000">
                      <a:srgbClr val="0F6FC6">
                        <a:shade val="60000"/>
                        <a:satMod val="100000"/>
                      </a:srgbClr>
                    </a:gs>
                    <a:gs pos="90000">
                      <a:srgbClr val="0F6FC6">
                        <a:tint val="63000"/>
                        <a:satMod val="255000"/>
                      </a:srgbClr>
                    </a:gs>
                    <a:gs pos="100000">
                      <a:srgbClr val="0F6FC6">
                        <a:tint val="63000"/>
                        <a:satMod val="255000"/>
                      </a:srgb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a:t>
            </a:r>
            <a:r>
              <a:rPr lang="en-US" sz="2400" dirty="0">
                <a:solidFill>
                  <a:srgbClr val="04617B"/>
                </a:solidFill>
                <a:latin typeface="Calibri"/>
                <a:ea typeface="+mj-ea"/>
                <a:cs typeface="+mj-cs"/>
              </a:rPr>
              <a:t>The intensity of the green channel of Fundus Image is inversed.</a:t>
            </a:r>
            <a:br>
              <a:rPr lang="en-US" sz="2400" dirty="0">
                <a:solidFill>
                  <a:srgbClr val="04617B"/>
                </a:solidFill>
                <a:latin typeface="Calibri"/>
                <a:ea typeface="+mj-ea"/>
                <a:cs typeface="+mj-cs"/>
              </a:rPr>
            </a:br>
            <a:r>
              <a:rPr lang="en-US" sz="2800" cap="all" dirty="0">
                <a:ln w="5000" cmpd="sng">
                  <a:solidFill>
                    <a:srgbClr val="0F6FC6">
                      <a:tint val="80000"/>
                      <a:shade val="99000"/>
                      <a:satMod val="500000"/>
                    </a:srgbClr>
                  </a:solidFill>
                  <a:prstDash val="solid"/>
                </a:ln>
                <a:gradFill>
                  <a:gsLst>
                    <a:gs pos="0">
                      <a:srgbClr val="0F6FC6">
                        <a:tint val="63000"/>
                        <a:satMod val="255000"/>
                      </a:srgbClr>
                    </a:gs>
                    <a:gs pos="9000">
                      <a:srgbClr val="0F6FC6">
                        <a:tint val="63000"/>
                        <a:satMod val="255000"/>
                      </a:srgbClr>
                    </a:gs>
                    <a:gs pos="53000">
                      <a:srgbClr val="0F6FC6">
                        <a:shade val="60000"/>
                        <a:satMod val="100000"/>
                      </a:srgbClr>
                    </a:gs>
                    <a:gs pos="90000">
                      <a:srgbClr val="0F6FC6">
                        <a:tint val="63000"/>
                        <a:satMod val="255000"/>
                      </a:srgbClr>
                    </a:gs>
                    <a:gs pos="100000">
                      <a:srgbClr val="0F6FC6">
                        <a:tint val="63000"/>
                        <a:satMod val="255000"/>
                      </a:srgb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a:t>
            </a:r>
            <a:r>
              <a:rPr lang="en-US" sz="2400" dirty="0">
                <a:solidFill>
                  <a:srgbClr val="04617B"/>
                </a:solidFill>
                <a:latin typeface="Calibri"/>
                <a:ea typeface="+mj-ea"/>
                <a:cs typeface="+mj-cs"/>
              </a:rPr>
              <a:t> Green channel is used as it is more efficient in the detection.</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49" y="3810000"/>
            <a:ext cx="2401887"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483894"/>
            <a:ext cx="384175"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810000"/>
            <a:ext cx="2347913"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454" y="5867400"/>
            <a:ext cx="1463675"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1343" y="5761037"/>
            <a:ext cx="1470025"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0683887"/>
      </p:ext>
    </p:extLst>
  </p:cSld>
  <p:clrMapOvr>
    <a:masterClrMapping/>
  </p:clrMapOvr>
  <p:transition spd="slow">
    <p:strip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0"/>
            <a:ext cx="8382000" cy="1143000"/>
          </a:xfrm>
        </p:spPr>
        <p:txBody>
          <a:bodyPr>
            <a:normAutofit/>
          </a:bodyPr>
          <a:lstStyle/>
          <a:p>
            <a:pPr algn="ctr"/>
            <a:r>
              <a:rPr lang="en-US" sz="32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ADAPTIVE HISTOGRAM EQUILIZATION </a:t>
            </a:r>
            <a:r>
              <a:rPr lang="en-US" sz="32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32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CLAHE)</a:t>
            </a:r>
          </a:p>
        </p:txBody>
      </p:sp>
      <p:sp>
        <p:nvSpPr>
          <p:cNvPr id="6" name="Content Placeholder 5"/>
          <p:cNvSpPr>
            <a:spLocks noGrp="1"/>
          </p:cNvSpPr>
          <p:nvPr>
            <p:ph idx="1"/>
          </p:nvPr>
        </p:nvSpPr>
        <p:spPr>
          <a:xfrm>
            <a:off x="228600" y="2057400"/>
            <a:ext cx="8839200" cy="4525963"/>
          </a:xfrm>
        </p:spPr>
        <p:txBody>
          <a:bodyPr>
            <a:normAutofit/>
          </a:bodyPr>
          <a:lstStyle/>
          <a:p>
            <a:pPr marL="0" indent="0">
              <a:buNone/>
            </a:pPr>
            <a:r>
              <a:rPr lang="en-US" sz="3200" i="1" dirty="0">
                <a:solidFill>
                  <a:schemeClr val="accent6">
                    <a:lumMod val="50000"/>
                  </a:schemeClr>
                </a:solidFill>
                <a:effectLst>
                  <a:outerShdw blurRad="38100" dist="38100" dir="2700000" algn="tl">
                    <a:srgbClr val="000000">
                      <a:alpha val="43137"/>
                    </a:srgbClr>
                  </a:outerShdw>
                </a:effectLst>
              </a:rPr>
              <a:t>What is adaptive  histogram equalization ?</a:t>
            </a:r>
          </a:p>
          <a:p>
            <a:pPr>
              <a:buFont typeface="Wingdings" pitchFamily="2" charset="2"/>
              <a:buChar char="v"/>
            </a:pPr>
            <a:r>
              <a:rPr lang="en-US" dirty="0" smtClean="0"/>
              <a:t>Adaptive </a:t>
            </a:r>
            <a:r>
              <a:rPr lang="en-US" dirty="0"/>
              <a:t>histogram equalization (AHE) is a computer image processing technique used to improve contrast in </a:t>
            </a:r>
            <a:r>
              <a:rPr lang="en-US" dirty="0" smtClean="0"/>
              <a:t>images.</a:t>
            </a:r>
          </a:p>
          <a:p>
            <a:pPr marL="36576" indent="0">
              <a:buNone/>
            </a:pPr>
            <a:endParaRPr lang="en-US" dirty="0" smtClean="0"/>
          </a:p>
          <a:p>
            <a:pPr marL="0" indent="0">
              <a:buNone/>
            </a:pPr>
            <a:r>
              <a:rPr lang="en-US"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3200" i="1" dirty="0">
                <a:solidFill>
                  <a:schemeClr val="accent6">
                    <a:lumMod val="50000"/>
                  </a:schemeClr>
                </a:solidFill>
                <a:effectLst>
                  <a:outerShdw blurRad="38100" dist="38100" dir="2700000" algn="tl">
                    <a:srgbClr val="000000">
                      <a:alpha val="43137"/>
                    </a:srgbClr>
                  </a:outerShdw>
                </a:effectLst>
              </a:rPr>
              <a:t>What is CLAHE ?</a:t>
            </a:r>
          </a:p>
          <a:p>
            <a:pPr>
              <a:buFont typeface="Wingdings" pitchFamily="2" charset="2"/>
              <a:buChar char="v"/>
            </a:pPr>
            <a:r>
              <a:rPr lang="en-US" dirty="0" smtClean="0"/>
              <a:t>CLAHE </a:t>
            </a:r>
            <a:r>
              <a:rPr lang="en-US" dirty="0"/>
              <a:t>differs from ordinary adaptive histogram equalization in its contrast limiting. This feature can also be applied to global histogram equalization </a:t>
            </a:r>
            <a:r>
              <a:rPr lang="en-US" dirty="0" smtClean="0"/>
              <a:t>.</a:t>
            </a:r>
            <a:endParaRPr lang="en-US" dirty="0">
              <a:solidFill>
                <a:srgbClr val="002060"/>
              </a:solidFill>
            </a:endParaRPr>
          </a:p>
        </p:txBody>
      </p:sp>
    </p:spTree>
    <p:extLst>
      <p:ext uri="{BB962C8B-B14F-4D97-AF65-F5344CB8AC3E}">
        <p14:creationId xmlns:p14="http://schemas.microsoft.com/office/powerpoint/2010/main" val="3701065882"/>
      </p:ext>
    </p:extLst>
  </p:cSld>
  <p:clrMapOvr>
    <a:masterClrMapping/>
  </p:clrMapOvr>
  <p:transition spd="slow">
    <p:strip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467600" cy="1143000"/>
          </a:xfrm>
        </p:spPr>
        <p:txBody>
          <a:bodyPr>
            <a:normAutofit/>
          </a:bodyPr>
          <a:lstStyle/>
          <a:p>
            <a:pPr algn="ctr"/>
            <a:r>
              <a:rPr lang="en-US" sz="32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CLAHE result:</a:t>
            </a:r>
          </a:p>
        </p:txBody>
      </p:sp>
      <p:pic>
        <p:nvPicPr>
          <p:cNvPr id="4" name="Content Placeholder 3"/>
          <p:cNvPicPr>
            <a:picLocks noChangeAspect="1"/>
          </p:cNvPicPr>
          <p:nvPr/>
        </p:nvPicPr>
        <p:blipFill rotWithShape="1">
          <a:blip r:embed="rId2">
            <a:extLst>
              <a:ext uri="{BEBA8EAE-BF5A-486C-A8C5-ECC9F3942E4B}">
                <a14:imgProps xmlns:a14="http://schemas.microsoft.com/office/drawing/2010/main">
                  <a14:imgLayer r:embed="rId3">
                    <a14:imgEffect>
                      <a14:backgroundRemoval t="3579" b="94316" l="5125" r="95638">
                        <a14:foregroundMark x1="57579" y1="43158" x2="57579" y2="43158"/>
                      </a14:backgroundRemoval>
                    </a14:imgEffect>
                  </a14:imgLayer>
                </a14:imgProps>
              </a:ext>
              <a:ext uri="{28A0092B-C50C-407E-A947-70E740481C1C}">
                <a14:useLocalDpi xmlns:a14="http://schemas.microsoft.com/office/drawing/2010/main" val="0"/>
              </a:ext>
            </a:extLst>
          </a:blip>
          <a:srcRect l="8474" t="5477" r="8678" b="10916"/>
          <a:stretch/>
        </p:blipFill>
        <p:spPr>
          <a:xfrm>
            <a:off x="1295401" y="1371600"/>
            <a:ext cx="5943600" cy="3200400"/>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727575"/>
            <a:ext cx="7772400"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51702"/>
      </p:ext>
    </p:extLst>
  </p:cSld>
  <p:clrMapOvr>
    <a:masterClrMapping/>
  </p:clrMapOvr>
  <p:transition spd="slow">
    <p:strip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90800" y="304800"/>
            <a:ext cx="8686800" cy="3124200"/>
          </a:xfrm>
          <a:prstGeom prst="rect">
            <a:avLst/>
          </a:prstGeom>
        </p:spPr>
        <p:txBody>
          <a:bodyPr vert="horz" lIns="45720" rIns="45720" anchor="ctr">
            <a:norm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a:p>
            <a:pPr algn="ctr"/>
            <a:endPar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15" name="Rounded Rectangle 14"/>
          <p:cNvSpPr/>
          <p:nvPr/>
        </p:nvSpPr>
        <p:spPr>
          <a:xfrm>
            <a:off x="1752600" y="3832678"/>
            <a:ext cx="2346052" cy="1828800"/>
          </a:xfrm>
          <a:prstGeom prst="roundRect">
            <a:avLst>
              <a:gd name="adj" fmla="val 10000"/>
            </a:avLst>
          </a:prstGeom>
          <a: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t="-9000" b="-9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15"/>
          <p:cNvSpPr/>
          <p:nvPr/>
        </p:nvSpPr>
        <p:spPr>
          <a:xfrm>
            <a:off x="2299383" y="5737678"/>
            <a:ext cx="1446239" cy="609598"/>
          </a:xfrm>
          <a:custGeom>
            <a:avLst/>
            <a:gdLst>
              <a:gd name="connsiteX0" fmla="*/ 0 w 2017604"/>
              <a:gd name="connsiteY0" fmla="*/ 157162 h 1571624"/>
              <a:gd name="connsiteX1" fmla="*/ 157162 w 2017604"/>
              <a:gd name="connsiteY1" fmla="*/ 0 h 1571624"/>
              <a:gd name="connsiteX2" fmla="*/ 1860442 w 2017604"/>
              <a:gd name="connsiteY2" fmla="*/ 0 h 1571624"/>
              <a:gd name="connsiteX3" fmla="*/ 2017604 w 2017604"/>
              <a:gd name="connsiteY3" fmla="*/ 157162 h 1571624"/>
              <a:gd name="connsiteX4" fmla="*/ 2017604 w 2017604"/>
              <a:gd name="connsiteY4" fmla="*/ 1414462 h 1571624"/>
              <a:gd name="connsiteX5" fmla="*/ 1860442 w 2017604"/>
              <a:gd name="connsiteY5" fmla="*/ 1571624 h 1571624"/>
              <a:gd name="connsiteX6" fmla="*/ 157162 w 2017604"/>
              <a:gd name="connsiteY6" fmla="*/ 1571624 h 1571624"/>
              <a:gd name="connsiteX7" fmla="*/ 0 w 2017604"/>
              <a:gd name="connsiteY7" fmla="*/ 1414462 h 1571624"/>
              <a:gd name="connsiteX8" fmla="*/ 0 w 2017604"/>
              <a:gd name="connsiteY8" fmla="*/ 157162 h 157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604" h="1571624">
                <a:moveTo>
                  <a:pt x="0" y="157162"/>
                </a:moveTo>
                <a:cubicBezTo>
                  <a:pt x="0" y="70364"/>
                  <a:pt x="70364" y="0"/>
                  <a:pt x="157162" y="0"/>
                </a:cubicBezTo>
                <a:lnTo>
                  <a:pt x="1860442" y="0"/>
                </a:lnTo>
                <a:cubicBezTo>
                  <a:pt x="1947240" y="0"/>
                  <a:pt x="2017604" y="70364"/>
                  <a:pt x="2017604" y="157162"/>
                </a:cubicBezTo>
                <a:lnTo>
                  <a:pt x="2017604" y="1414462"/>
                </a:lnTo>
                <a:cubicBezTo>
                  <a:pt x="2017604" y="1501260"/>
                  <a:pt x="1947240" y="1571624"/>
                  <a:pt x="1860442" y="1571624"/>
                </a:cubicBezTo>
                <a:lnTo>
                  <a:pt x="157162" y="1571624"/>
                </a:lnTo>
                <a:cubicBezTo>
                  <a:pt x="70364" y="1571624"/>
                  <a:pt x="0" y="1501260"/>
                  <a:pt x="0" y="1414462"/>
                </a:cubicBezTo>
                <a:lnTo>
                  <a:pt x="0" y="157162"/>
                </a:lnTo>
                <a:close/>
              </a:path>
            </a:pathLst>
          </a:custGeom>
          <a:ln>
            <a:solidFill>
              <a:schemeClr val="tx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531" tIns="236531" rIns="236531" bIns="236531" numCol="1" spcCol="1270" anchor="ctr" anchorCtr="0">
            <a:noAutofit/>
          </a:bodyPr>
          <a:lstStyle/>
          <a:p>
            <a:pPr lvl="0" algn="ctr" defTabSz="2222500">
              <a:lnSpc>
                <a:spcPct val="90000"/>
              </a:lnSpc>
              <a:spcBef>
                <a:spcPct val="0"/>
              </a:spcBef>
              <a:spcAft>
                <a:spcPct val="35000"/>
              </a:spcAft>
            </a:pPr>
            <a:r>
              <a:rPr lang="en-US" sz="1600" kern="1200" dirty="0" smtClean="0"/>
              <a:t>Inversed Green Channel</a:t>
            </a:r>
            <a:endParaRPr lang="en-US" sz="1600" kern="1200" dirty="0"/>
          </a:p>
        </p:txBody>
      </p:sp>
      <p:sp>
        <p:nvSpPr>
          <p:cNvPr id="17" name="Freeform 16"/>
          <p:cNvSpPr/>
          <p:nvPr/>
        </p:nvSpPr>
        <p:spPr>
          <a:xfrm>
            <a:off x="4158841" y="4376089"/>
            <a:ext cx="388635" cy="484802"/>
          </a:xfrm>
          <a:custGeom>
            <a:avLst/>
            <a:gdLst>
              <a:gd name="connsiteX0" fmla="*/ 0 w 388635"/>
              <a:gd name="connsiteY0" fmla="*/ 96960 h 484802"/>
              <a:gd name="connsiteX1" fmla="*/ 194318 w 388635"/>
              <a:gd name="connsiteY1" fmla="*/ 96960 h 484802"/>
              <a:gd name="connsiteX2" fmla="*/ 194318 w 388635"/>
              <a:gd name="connsiteY2" fmla="*/ 0 h 484802"/>
              <a:gd name="connsiteX3" fmla="*/ 388635 w 388635"/>
              <a:gd name="connsiteY3" fmla="*/ 242401 h 484802"/>
              <a:gd name="connsiteX4" fmla="*/ 194318 w 388635"/>
              <a:gd name="connsiteY4" fmla="*/ 484802 h 484802"/>
              <a:gd name="connsiteX5" fmla="*/ 194318 w 388635"/>
              <a:gd name="connsiteY5" fmla="*/ 387842 h 484802"/>
              <a:gd name="connsiteX6" fmla="*/ 0 w 388635"/>
              <a:gd name="connsiteY6" fmla="*/ 387842 h 484802"/>
              <a:gd name="connsiteX7" fmla="*/ 0 w 388635"/>
              <a:gd name="connsiteY7" fmla="*/ 96960 h 48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635" h="484802">
                <a:moveTo>
                  <a:pt x="0" y="96960"/>
                </a:moveTo>
                <a:lnTo>
                  <a:pt x="194318" y="96960"/>
                </a:lnTo>
                <a:lnTo>
                  <a:pt x="194318" y="0"/>
                </a:lnTo>
                <a:lnTo>
                  <a:pt x="388635" y="242401"/>
                </a:lnTo>
                <a:lnTo>
                  <a:pt x="194318" y="484802"/>
                </a:lnTo>
                <a:lnTo>
                  <a:pt x="194318" y="387842"/>
                </a:lnTo>
                <a:lnTo>
                  <a:pt x="0" y="387842"/>
                </a:lnTo>
                <a:lnTo>
                  <a:pt x="0" y="9696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960" rIns="116590" bIns="96960" numCol="1" spcCol="1270" anchor="ctr" anchorCtr="0">
            <a:noAutofit/>
          </a:bodyPr>
          <a:lstStyle/>
          <a:p>
            <a:pPr lvl="0" algn="ctr" defTabSz="977900">
              <a:lnSpc>
                <a:spcPct val="90000"/>
              </a:lnSpc>
              <a:spcBef>
                <a:spcPct val="0"/>
              </a:spcBef>
              <a:spcAft>
                <a:spcPct val="35000"/>
              </a:spcAft>
            </a:pPr>
            <a:endParaRPr lang="en-US" sz="2200" kern="1200"/>
          </a:p>
        </p:txBody>
      </p:sp>
      <p:sp>
        <p:nvSpPr>
          <p:cNvPr id="18" name="Rounded Rectangle 17"/>
          <p:cNvSpPr/>
          <p:nvPr/>
        </p:nvSpPr>
        <p:spPr>
          <a:xfrm>
            <a:off x="4547476" y="3832678"/>
            <a:ext cx="2350720" cy="1828800"/>
          </a:xfrm>
          <a:prstGeom prst="roundRect">
            <a:avLst>
              <a:gd name="adj" fmla="val 10000"/>
            </a:avLst>
          </a:prstGeom>
          <a:blipFill>
            <a:blip r:embed="rId4">
              <a:extLst>
                <a:ext uri="{BEBA8EAE-BF5A-486C-A8C5-ECC9F3942E4B}">
                  <a14:imgProps xmlns:a14="http://schemas.microsoft.com/office/drawing/2010/main">
                    <a14:imgLayer r:embed="rId5">
                      <a14:imgEffect>
                        <a14:backgroundRemoval t="0" b="99805" l="0" r="100000"/>
                      </a14:imgEffect>
                    </a14:imgLayer>
                  </a14:imgProps>
                </a:ext>
                <a:ext uri="{28A0092B-C50C-407E-A947-70E740481C1C}">
                  <a14:useLocalDpi xmlns:a14="http://schemas.microsoft.com/office/drawing/2010/main" val="0"/>
                </a:ext>
              </a:extLst>
            </a:blip>
            <a:srcRect/>
            <a:stretch>
              <a:fillRect t="-9000" b="-9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Freeform 18"/>
          <p:cNvSpPr/>
          <p:nvPr/>
        </p:nvSpPr>
        <p:spPr>
          <a:xfrm>
            <a:off x="5012886" y="5737678"/>
            <a:ext cx="1419900" cy="609598"/>
          </a:xfrm>
          <a:custGeom>
            <a:avLst/>
            <a:gdLst>
              <a:gd name="connsiteX0" fmla="*/ 0 w 2017604"/>
              <a:gd name="connsiteY0" fmla="*/ 157162 h 1571624"/>
              <a:gd name="connsiteX1" fmla="*/ 157162 w 2017604"/>
              <a:gd name="connsiteY1" fmla="*/ 0 h 1571624"/>
              <a:gd name="connsiteX2" fmla="*/ 1860442 w 2017604"/>
              <a:gd name="connsiteY2" fmla="*/ 0 h 1571624"/>
              <a:gd name="connsiteX3" fmla="*/ 2017604 w 2017604"/>
              <a:gd name="connsiteY3" fmla="*/ 157162 h 1571624"/>
              <a:gd name="connsiteX4" fmla="*/ 2017604 w 2017604"/>
              <a:gd name="connsiteY4" fmla="*/ 1414462 h 1571624"/>
              <a:gd name="connsiteX5" fmla="*/ 1860442 w 2017604"/>
              <a:gd name="connsiteY5" fmla="*/ 1571624 h 1571624"/>
              <a:gd name="connsiteX6" fmla="*/ 157162 w 2017604"/>
              <a:gd name="connsiteY6" fmla="*/ 1571624 h 1571624"/>
              <a:gd name="connsiteX7" fmla="*/ 0 w 2017604"/>
              <a:gd name="connsiteY7" fmla="*/ 1414462 h 1571624"/>
              <a:gd name="connsiteX8" fmla="*/ 0 w 2017604"/>
              <a:gd name="connsiteY8" fmla="*/ 157162 h 157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604" h="1571624">
                <a:moveTo>
                  <a:pt x="0" y="157162"/>
                </a:moveTo>
                <a:cubicBezTo>
                  <a:pt x="0" y="70364"/>
                  <a:pt x="70364" y="0"/>
                  <a:pt x="157162" y="0"/>
                </a:cubicBezTo>
                <a:lnTo>
                  <a:pt x="1860442" y="0"/>
                </a:lnTo>
                <a:cubicBezTo>
                  <a:pt x="1947240" y="0"/>
                  <a:pt x="2017604" y="70364"/>
                  <a:pt x="2017604" y="157162"/>
                </a:cubicBezTo>
                <a:lnTo>
                  <a:pt x="2017604" y="1414462"/>
                </a:lnTo>
                <a:cubicBezTo>
                  <a:pt x="2017604" y="1501260"/>
                  <a:pt x="1947240" y="1571624"/>
                  <a:pt x="1860442" y="1571624"/>
                </a:cubicBezTo>
                <a:lnTo>
                  <a:pt x="157162" y="1571624"/>
                </a:lnTo>
                <a:cubicBezTo>
                  <a:pt x="70364" y="1571624"/>
                  <a:pt x="0" y="1501260"/>
                  <a:pt x="0" y="1414462"/>
                </a:cubicBezTo>
                <a:lnTo>
                  <a:pt x="0" y="157162"/>
                </a:lnTo>
                <a:close/>
              </a:path>
            </a:pathLst>
          </a:custGeom>
          <a:ln>
            <a:solidFill>
              <a:schemeClr val="tx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6531" tIns="236531" rIns="236531" bIns="236531" numCol="1" spcCol="1270" anchor="ctr" anchorCtr="0">
            <a:noAutofit/>
          </a:bodyPr>
          <a:lstStyle/>
          <a:p>
            <a:pPr lvl="0" algn="ctr" defTabSz="2222500">
              <a:lnSpc>
                <a:spcPct val="90000"/>
              </a:lnSpc>
              <a:spcBef>
                <a:spcPct val="0"/>
              </a:spcBef>
              <a:spcAft>
                <a:spcPct val="35000"/>
              </a:spcAft>
            </a:pPr>
            <a:r>
              <a:rPr lang="en-US" sz="1600" dirty="0" smtClean="0"/>
              <a:t>CLAHE Output</a:t>
            </a:r>
            <a:endParaRPr lang="en-US" sz="1600" kern="1200" dirty="0"/>
          </a:p>
        </p:txBody>
      </p:sp>
      <p:sp>
        <p:nvSpPr>
          <p:cNvPr id="2" name="Title 1"/>
          <p:cNvSpPr>
            <a:spLocks noGrp="1"/>
          </p:cNvSpPr>
          <p:nvPr>
            <p:ph type="title"/>
          </p:nvPr>
        </p:nvSpPr>
        <p:spPr>
          <a:xfrm>
            <a:off x="609600" y="800100"/>
            <a:ext cx="8229600" cy="1409700"/>
          </a:xfrm>
        </p:spPr>
        <p:txBody>
          <a:bodyPr>
            <a:normAutofit/>
          </a:bodyPr>
          <a:lstStyle/>
          <a:p>
            <a:pPr lvl="0" algn="ctr">
              <a:spcBef>
                <a:spcPts val="0"/>
              </a:spcBef>
            </a:pPr>
            <a:r>
              <a:rPr lang="en-US" sz="3600" cap="all" dirty="0">
                <a:ln w="5000" cmpd="sng">
                  <a:solidFill>
                    <a:srgbClr val="0F6FC6">
                      <a:tint val="80000"/>
                      <a:shade val="99000"/>
                      <a:satMod val="500000"/>
                    </a:srgbClr>
                  </a:solidFill>
                  <a:prstDash val="solid"/>
                </a:ln>
                <a:gradFill>
                  <a:gsLst>
                    <a:gs pos="0">
                      <a:srgbClr val="0F6FC6">
                        <a:tint val="63000"/>
                        <a:satMod val="255000"/>
                      </a:srgbClr>
                    </a:gs>
                    <a:gs pos="9000">
                      <a:srgbClr val="0F6FC6">
                        <a:tint val="63000"/>
                        <a:satMod val="255000"/>
                      </a:srgbClr>
                    </a:gs>
                    <a:gs pos="53000">
                      <a:srgbClr val="0F6FC6">
                        <a:shade val="60000"/>
                        <a:satMod val="100000"/>
                      </a:srgbClr>
                    </a:gs>
                    <a:gs pos="90000">
                      <a:srgbClr val="0F6FC6">
                        <a:tint val="63000"/>
                        <a:satMod val="255000"/>
                      </a:srgbClr>
                    </a:gs>
                    <a:gs pos="100000">
                      <a:srgbClr val="0F6FC6">
                        <a:tint val="63000"/>
                        <a:satMod val="255000"/>
                      </a:srgbClr>
                    </a:gs>
                  </a:gsLst>
                  <a:lin ang="5400000"/>
                </a:gradFill>
                <a:effectLst>
                  <a:outerShdw blurRad="38100" dist="38100" dir="2700000" algn="tl">
                    <a:srgbClr val="000000">
                      <a:alpha val="43137"/>
                    </a:srgbClr>
                  </a:outerShdw>
                </a:effectLst>
                <a:latin typeface="Adobe Caslon Pro" pitchFamily="18" charset="0"/>
                <a:ea typeface="+mn-ea"/>
                <a:cs typeface="Adobe Arabic" pitchFamily="18" charset="-78"/>
              </a:rPr>
              <a:t>Histogram Equalization</a:t>
            </a:r>
            <a:r>
              <a:rPr lang="en-US" sz="2800" cap="all" dirty="0">
                <a:ln w="5000" cmpd="sng">
                  <a:solidFill>
                    <a:srgbClr val="0F6FC6">
                      <a:tint val="80000"/>
                      <a:shade val="99000"/>
                      <a:satMod val="500000"/>
                    </a:srgbClr>
                  </a:solidFill>
                  <a:prstDash val="solid"/>
                </a:ln>
                <a:gradFill>
                  <a:gsLst>
                    <a:gs pos="0">
                      <a:srgbClr val="0F6FC6">
                        <a:tint val="63000"/>
                        <a:satMod val="255000"/>
                      </a:srgbClr>
                    </a:gs>
                    <a:gs pos="9000">
                      <a:srgbClr val="0F6FC6">
                        <a:tint val="63000"/>
                        <a:satMod val="255000"/>
                      </a:srgbClr>
                    </a:gs>
                    <a:gs pos="53000">
                      <a:srgbClr val="0F6FC6">
                        <a:shade val="60000"/>
                        <a:satMod val="100000"/>
                      </a:srgbClr>
                    </a:gs>
                    <a:gs pos="90000">
                      <a:srgbClr val="0F6FC6">
                        <a:tint val="63000"/>
                        <a:satMod val="255000"/>
                      </a:srgbClr>
                    </a:gs>
                    <a:gs pos="100000">
                      <a:srgbClr val="0F6FC6">
                        <a:tint val="63000"/>
                        <a:satMod val="255000"/>
                      </a:srgbClr>
                    </a:gs>
                  </a:gsLst>
                  <a:lin ang="5400000"/>
                </a:gradFill>
                <a:effectLst>
                  <a:outerShdw blurRad="38100" dist="38100" dir="2700000" algn="tl">
                    <a:srgbClr val="000000">
                      <a:alpha val="43137"/>
                    </a:srgbClr>
                  </a:outerShdw>
                </a:effectLst>
                <a:latin typeface="Adobe Caslon Pro" pitchFamily="18" charset="0"/>
                <a:ea typeface="+mn-ea"/>
                <a:cs typeface="Adobe Arabic" pitchFamily="18" charset="-78"/>
              </a:rPr>
              <a:t/>
            </a:r>
            <a:br>
              <a:rPr lang="en-US" sz="2800" cap="all" dirty="0">
                <a:ln w="5000" cmpd="sng">
                  <a:solidFill>
                    <a:srgbClr val="0F6FC6">
                      <a:tint val="80000"/>
                      <a:shade val="99000"/>
                      <a:satMod val="500000"/>
                    </a:srgbClr>
                  </a:solidFill>
                  <a:prstDash val="solid"/>
                </a:ln>
                <a:gradFill>
                  <a:gsLst>
                    <a:gs pos="0">
                      <a:srgbClr val="0F6FC6">
                        <a:tint val="63000"/>
                        <a:satMod val="255000"/>
                      </a:srgbClr>
                    </a:gs>
                    <a:gs pos="9000">
                      <a:srgbClr val="0F6FC6">
                        <a:tint val="63000"/>
                        <a:satMod val="255000"/>
                      </a:srgbClr>
                    </a:gs>
                    <a:gs pos="53000">
                      <a:srgbClr val="0F6FC6">
                        <a:shade val="60000"/>
                        <a:satMod val="100000"/>
                      </a:srgbClr>
                    </a:gs>
                    <a:gs pos="90000">
                      <a:srgbClr val="0F6FC6">
                        <a:tint val="63000"/>
                        <a:satMod val="255000"/>
                      </a:srgbClr>
                    </a:gs>
                    <a:gs pos="100000">
                      <a:srgbClr val="0F6FC6">
                        <a:tint val="63000"/>
                        <a:satMod val="255000"/>
                      </a:srgbClr>
                    </a:gs>
                  </a:gsLst>
                  <a:lin ang="5400000"/>
                </a:gradFill>
                <a:effectLst>
                  <a:outerShdw blurRad="38100" dist="38100" dir="2700000" algn="tl">
                    <a:srgbClr val="000000">
                      <a:alpha val="43137"/>
                    </a:srgbClr>
                  </a:outerShdw>
                </a:effectLst>
                <a:latin typeface="Adobe Caslon Pro" pitchFamily="18" charset="0"/>
                <a:ea typeface="+mn-ea"/>
                <a:cs typeface="Adobe Arabic" pitchFamily="18" charset="-78"/>
              </a:rPr>
            </a:br>
            <a:endParaRPr lang="en-US" dirty="0"/>
          </a:p>
        </p:txBody>
      </p:sp>
      <p:sp>
        <p:nvSpPr>
          <p:cNvPr id="3" name="Content Placeholder 2"/>
          <p:cNvSpPr>
            <a:spLocks noGrp="1"/>
          </p:cNvSpPr>
          <p:nvPr>
            <p:ph idx="1"/>
          </p:nvPr>
        </p:nvSpPr>
        <p:spPr>
          <a:xfrm>
            <a:off x="457200" y="1935480"/>
            <a:ext cx="8229600" cy="1897198"/>
          </a:xfrm>
        </p:spPr>
        <p:txBody>
          <a:bodyPr>
            <a:normAutofit fontScale="92500"/>
          </a:bodyPr>
          <a:lstStyle/>
          <a:p>
            <a:pPr marL="0" indent="0">
              <a:buNone/>
            </a:pPr>
            <a:r>
              <a:rPr lang="en-US"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dirty="0"/>
              <a:t>Contrast of the fundus image tends to be bright in the </a:t>
            </a:r>
            <a:r>
              <a:rPr lang="en-US" dirty="0" err="1"/>
              <a:t>centre</a:t>
            </a:r>
            <a:r>
              <a:rPr lang="en-US" dirty="0"/>
              <a:t> and diminish at the side.</a:t>
            </a:r>
            <a:br>
              <a:rPr lang="en-US" dirty="0"/>
            </a:br>
            <a:r>
              <a:rPr lang="en-US"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cs typeface="Adobe Arabic" pitchFamily="18" charset="-78"/>
              </a:rPr>
              <a:t>♦</a:t>
            </a:r>
            <a:r>
              <a:rPr lang="en-US" dirty="0"/>
              <a:t>  To minimize this &amp; have more uniform image contrast is stretched by applying adaptive histogram equalization.</a:t>
            </a:r>
            <a:r>
              <a:rPr lang="en-US" sz="2400" dirty="0"/>
              <a:t/>
            </a:r>
            <a:br>
              <a:rPr lang="en-US" sz="2400" dirty="0"/>
            </a:br>
            <a:endParaRPr lang="en-US" sz="2400" dirty="0"/>
          </a:p>
          <a:p>
            <a:pPr marL="0" indent="0">
              <a:buNone/>
            </a:pPr>
            <a:endParaRPr lang="en-US" dirty="0"/>
          </a:p>
        </p:txBody>
      </p:sp>
    </p:spTree>
    <p:extLst>
      <p:ext uri="{BB962C8B-B14F-4D97-AF65-F5344CB8AC3E}">
        <p14:creationId xmlns:p14="http://schemas.microsoft.com/office/powerpoint/2010/main" val="3023181498"/>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childTnLst>
                                </p:cTn>
                              </p:par>
                              <p:par>
                                <p:cTn id="15" presetID="10" presetClass="entr" presetSubtype="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28600"/>
            <a:ext cx="8229600" cy="1143000"/>
          </a:xfrm>
        </p:spPr>
        <p:txBody>
          <a:bodyPr>
            <a:normAutofit/>
          </a:bodyPr>
          <a:lstStyle/>
          <a:p>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r>
            <a:b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3" name="Content Placeholder 2"/>
          <p:cNvSpPr>
            <a:spLocks noGrp="1"/>
          </p:cNvSpPr>
          <p:nvPr>
            <p:ph idx="1"/>
          </p:nvPr>
        </p:nvSpPr>
        <p:spPr>
          <a:xfrm>
            <a:off x="457200" y="1371600"/>
            <a:ext cx="8229600" cy="1905000"/>
          </a:xfrm>
        </p:spPr>
        <p:txBody>
          <a:bodyPr>
            <a:noAutofit/>
          </a:bodyPr>
          <a:lstStyle/>
          <a:p>
            <a:pPr marL="0" indent="0">
              <a:buNone/>
            </a:pPr>
            <a:r>
              <a:rPr lang="en-US" sz="20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000" dirty="0"/>
              <a:t>Optical disk is a black patch in the image.</a:t>
            </a:r>
            <a:br>
              <a:rPr lang="en-US" sz="2000" dirty="0"/>
            </a:br>
            <a:r>
              <a:rPr lang="en-US" sz="20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000" dirty="0"/>
              <a:t> Erode function protects the small blood vessels by reducing </a:t>
            </a:r>
            <a:br>
              <a:rPr lang="en-US" sz="2000" dirty="0"/>
            </a:br>
            <a:r>
              <a:rPr lang="en-US" sz="2000" dirty="0"/>
              <a:t>   their sizes while dilate function blows up the larger remaining </a:t>
            </a:r>
            <a:br>
              <a:rPr lang="en-US" sz="2000" dirty="0"/>
            </a:br>
            <a:r>
              <a:rPr lang="en-US" sz="2000" dirty="0"/>
              <a:t>   details which are intended to be removed.</a:t>
            </a:r>
            <a:br>
              <a:rPr lang="en-US" sz="2000" dirty="0"/>
            </a:br>
            <a:r>
              <a:rPr lang="en-US" sz="20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000" dirty="0"/>
              <a:t> Optical disk is then removed by Subtracting the resulting image </a:t>
            </a:r>
            <a:br>
              <a:rPr lang="en-US" sz="2000" dirty="0"/>
            </a:br>
            <a:r>
              <a:rPr lang="en-US" sz="2000" dirty="0"/>
              <a:t>   from the CLAHE Output image.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0" r="99023"/>
                    </a14:imgEffect>
                  </a14:imgLayer>
                </a14:imgProps>
              </a:ext>
              <a:ext uri="{28A0092B-C50C-407E-A947-70E740481C1C}">
                <a14:useLocalDpi xmlns:a14="http://schemas.microsoft.com/office/drawing/2010/main" val="0"/>
              </a:ext>
            </a:extLst>
          </a:blip>
          <a:stretch>
            <a:fillRect/>
          </a:stretch>
        </p:blipFill>
        <p:spPr>
          <a:xfrm>
            <a:off x="76200" y="3836230"/>
            <a:ext cx="2667000" cy="2667000"/>
          </a:xfrm>
          <a:prstGeom prst="rect">
            <a:avLst/>
          </a:prstGeom>
        </p:spPr>
      </p:pic>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200400" y="3836230"/>
            <a:ext cx="2667000" cy="2667000"/>
          </a:xfrm>
          <a:prstGeom prst="rect">
            <a:avLst/>
          </a:prstGeom>
        </p:spPr>
      </p:pic>
      <p:pic>
        <p:nvPicPr>
          <p:cNvPr id="21" name="Picture 20"/>
          <p:cNvPicPr>
            <a:picLocks noChangeAspect="1"/>
          </p:cNvPicPr>
          <p:nvPr/>
        </p:nvPicPr>
        <p:blipFill>
          <a:blip r:embed="rId6">
            <a:extLst>
              <a:ext uri="{BEBA8EAE-BF5A-486C-A8C5-ECC9F3942E4B}">
                <a14:imgProps xmlns:a14="http://schemas.microsoft.com/office/drawing/2010/main">
                  <a14:imgLayer r:embed="rId7">
                    <a14:imgEffect>
                      <a14:backgroundRemoval t="1172" b="100000" l="1172" r="100000">
                        <a14:foregroundMark x1="14453" y1="78906" x2="14453" y2="78906"/>
                        <a14:foregroundMark x1="76758" y1="86719" x2="76758" y2="86719"/>
                        <a14:foregroundMark x1="73828" y1="89648" x2="73828" y2="89648"/>
                        <a14:foregroundMark x1="3125" y1="46289" x2="3125" y2="46289"/>
                        <a14:foregroundMark x1="2734" y1="56445" x2="2734" y2="56445"/>
                      </a14:backgroundRemoval>
                    </a14:imgEffect>
                  </a14:imgLayer>
                </a14:imgProps>
              </a:ext>
              <a:ext uri="{28A0092B-C50C-407E-A947-70E740481C1C}">
                <a14:useLocalDpi xmlns:a14="http://schemas.microsoft.com/office/drawing/2010/main" val="0"/>
              </a:ext>
            </a:extLst>
          </a:blip>
          <a:stretch>
            <a:fillRect/>
          </a:stretch>
        </p:blipFill>
        <p:spPr>
          <a:xfrm>
            <a:off x="6400800" y="3836230"/>
            <a:ext cx="2667000" cy="2667000"/>
          </a:xfrm>
          <a:prstGeom prst="rect">
            <a:avLst/>
          </a:prstGeom>
        </p:spPr>
      </p:pic>
      <p:sp>
        <p:nvSpPr>
          <p:cNvPr id="7" name="Equal 6"/>
          <p:cNvSpPr/>
          <p:nvPr/>
        </p:nvSpPr>
        <p:spPr>
          <a:xfrm>
            <a:off x="5827593" y="4979230"/>
            <a:ext cx="578893"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1409700" y="3379030"/>
            <a:ext cx="3124200" cy="472190"/>
            <a:chOff x="1409700" y="3048000"/>
            <a:chExt cx="3124200" cy="472190"/>
          </a:xfrm>
        </p:grpSpPr>
        <p:sp>
          <p:nvSpPr>
            <p:cNvPr id="8" name="Rectangle 7"/>
            <p:cNvSpPr/>
            <p:nvPr/>
          </p:nvSpPr>
          <p:spPr>
            <a:xfrm>
              <a:off x="2514600" y="3048000"/>
              <a:ext cx="1143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Opening</a:t>
              </a:r>
              <a:endParaRPr lang="en-US" dirty="0"/>
            </a:p>
          </p:txBody>
        </p:sp>
        <p:cxnSp>
          <p:nvCxnSpPr>
            <p:cNvPr id="22" name="Elbow Connector 21"/>
            <p:cNvCxnSpPr>
              <a:stCxn id="6" idx="0"/>
              <a:endCxn id="8" idx="1"/>
            </p:cNvCxnSpPr>
            <p:nvPr/>
          </p:nvCxnSpPr>
          <p:spPr>
            <a:xfrm rot="5400000" flipH="1" flipV="1">
              <a:off x="1802255" y="2807845"/>
              <a:ext cx="319790" cy="110490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8" idx="3"/>
              <a:endCxn id="20" idx="0"/>
            </p:cNvCxnSpPr>
            <p:nvPr/>
          </p:nvCxnSpPr>
          <p:spPr>
            <a:xfrm>
              <a:off x="3657600" y="3200400"/>
              <a:ext cx="876300" cy="30480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grpSp>
      <p:sp>
        <p:nvSpPr>
          <p:cNvPr id="31" name="Minus 30"/>
          <p:cNvSpPr/>
          <p:nvPr/>
        </p:nvSpPr>
        <p:spPr>
          <a:xfrm>
            <a:off x="2693194" y="5055430"/>
            <a:ext cx="533400" cy="3429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762000"/>
            <a:ext cx="9144000" cy="646331"/>
          </a:xfrm>
          <a:prstGeom prst="rect">
            <a:avLst/>
          </a:prstGeom>
        </p:spPr>
        <p:txBody>
          <a:bodyPr wrap="square">
            <a:spAutoFit/>
          </a:bodyPr>
          <a:lstStyle/>
          <a:p>
            <a:pPr algn="ctr"/>
            <a:r>
              <a:rPr lang="en-US" sz="3600" cap="all" dirty="0">
                <a:ln w="5000" cmpd="sng">
                  <a:solidFill>
                    <a:srgbClr val="0F6FC6">
                      <a:tint val="80000"/>
                      <a:shade val="99000"/>
                      <a:satMod val="500000"/>
                    </a:srgbClr>
                  </a:solidFill>
                  <a:prstDash val="solid"/>
                </a:ln>
                <a:gradFill>
                  <a:gsLst>
                    <a:gs pos="0">
                      <a:srgbClr val="0F6FC6">
                        <a:tint val="63000"/>
                        <a:satMod val="255000"/>
                      </a:srgbClr>
                    </a:gs>
                    <a:gs pos="9000">
                      <a:srgbClr val="0F6FC6">
                        <a:tint val="63000"/>
                        <a:satMod val="255000"/>
                      </a:srgbClr>
                    </a:gs>
                    <a:gs pos="53000">
                      <a:srgbClr val="0F6FC6">
                        <a:shade val="60000"/>
                        <a:satMod val="100000"/>
                      </a:srgbClr>
                    </a:gs>
                    <a:gs pos="90000">
                      <a:srgbClr val="0F6FC6">
                        <a:tint val="63000"/>
                        <a:satMod val="255000"/>
                      </a:srgbClr>
                    </a:gs>
                    <a:gs pos="100000">
                      <a:srgbClr val="0F6FC6">
                        <a:tint val="63000"/>
                        <a:satMod val="255000"/>
                      </a:srgb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Optical Disk Removal</a:t>
            </a:r>
            <a:r>
              <a:rPr lang="en-US" sz="3100" cap="all" dirty="0">
                <a:ln w="5000" cmpd="sng">
                  <a:solidFill>
                    <a:srgbClr val="0F6FC6">
                      <a:tint val="80000"/>
                      <a:shade val="99000"/>
                      <a:satMod val="500000"/>
                    </a:srgbClr>
                  </a:solidFill>
                  <a:prstDash val="solid"/>
                </a:ln>
                <a:gradFill>
                  <a:gsLst>
                    <a:gs pos="0">
                      <a:srgbClr val="0F6FC6">
                        <a:tint val="63000"/>
                        <a:satMod val="255000"/>
                      </a:srgbClr>
                    </a:gs>
                    <a:gs pos="9000">
                      <a:srgbClr val="0F6FC6">
                        <a:tint val="63000"/>
                        <a:satMod val="255000"/>
                      </a:srgbClr>
                    </a:gs>
                    <a:gs pos="53000">
                      <a:srgbClr val="0F6FC6">
                        <a:shade val="60000"/>
                        <a:satMod val="100000"/>
                      </a:srgbClr>
                    </a:gs>
                    <a:gs pos="90000">
                      <a:srgbClr val="0F6FC6">
                        <a:tint val="63000"/>
                        <a:satMod val="255000"/>
                      </a:srgbClr>
                    </a:gs>
                    <a:gs pos="100000">
                      <a:srgbClr val="0F6FC6">
                        <a:tint val="63000"/>
                        <a:satMod val="255000"/>
                      </a:srgb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a:t>
            </a:r>
            <a:endParaRPr lang="en-US" dirty="0"/>
          </a:p>
        </p:txBody>
      </p:sp>
    </p:spTree>
    <p:extLst>
      <p:ext uri="{BB962C8B-B14F-4D97-AF65-F5344CB8AC3E}">
        <p14:creationId xmlns:p14="http://schemas.microsoft.com/office/powerpoint/2010/main" val="1001189893"/>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780288"/>
            <a:ext cx="9144000" cy="1048512"/>
          </a:xfrm>
        </p:spPr>
        <p:txBody>
          <a:bodyPr>
            <a:normAutofit/>
          </a:bodyPr>
          <a:lstStyle/>
          <a:p>
            <a:pPr algn="ctr"/>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Image segmentation:</a:t>
            </a:r>
            <a:b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endParaRPr lang="en-US" sz="2400" dirty="0"/>
          </a:p>
        </p:txBody>
      </p:sp>
      <p:sp>
        <p:nvSpPr>
          <p:cNvPr id="2" name="Content Placeholder 1"/>
          <p:cNvSpPr>
            <a:spLocks noGrp="1"/>
          </p:cNvSpPr>
          <p:nvPr>
            <p:ph idx="1"/>
          </p:nvPr>
        </p:nvSpPr>
        <p:spPr>
          <a:xfrm>
            <a:off x="457200" y="1524000"/>
            <a:ext cx="8229600" cy="2179320"/>
          </a:xfrm>
        </p:spPr>
        <p:txBody>
          <a:bodyPr/>
          <a:lstStyle/>
          <a:p>
            <a:pPr marL="0" indent="0">
              <a:buNone/>
            </a:pPr>
            <a:r>
              <a:rPr lang="en-US" dirty="0">
                <a:solidFill>
                  <a:schemeClr val="bg2">
                    <a:lumMod val="25000"/>
                  </a:schemeClr>
                </a:solidFill>
              </a:rPr>
              <a:t>♦</a:t>
            </a:r>
            <a:r>
              <a:rPr lang="en-US" dirty="0"/>
              <a:t> Image segmentation is also the process of selecting of pixels that are similar in characteristics such as intensity &amp; connectivity.</a:t>
            </a:r>
            <a:br>
              <a:rPr lang="en-US" dirty="0"/>
            </a:br>
            <a:r>
              <a:rPr lang="en-US" dirty="0">
                <a:solidFill>
                  <a:schemeClr val="bg2">
                    <a:lumMod val="25000"/>
                  </a:schemeClr>
                </a:solidFill>
              </a:rPr>
              <a:t>♦</a:t>
            </a:r>
            <a:r>
              <a:rPr lang="en-US" dirty="0"/>
              <a:t> Image segmentation is used to locate the boundaries of vessel in the Fundus image.</a:t>
            </a: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1172" b="100000" l="1172" r="100000">
                        <a14:foregroundMark x1="14453" y1="78906" x2="14453" y2="78906"/>
                        <a14:foregroundMark x1="76758" y1="86719" x2="76758" y2="86719"/>
                        <a14:foregroundMark x1="73828" y1="89648" x2="73828" y2="89648"/>
                        <a14:foregroundMark x1="3125" y1="46289" x2="3125" y2="46289"/>
                        <a14:foregroundMark x1="2734" y1="56445" x2="2734" y2="56445"/>
                      </a14:backgroundRemoval>
                    </a14:imgEffect>
                  </a14:imgLayer>
                </a14:imgProps>
              </a:ext>
              <a:ext uri="{28A0092B-C50C-407E-A947-70E740481C1C}">
                <a14:useLocalDpi xmlns:a14="http://schemas.microsoft.com/office/drawing/2010/main" val="0"/>
              </a:ext>
            </a:extLst>
          </a:blip>
          <a:stretch>
            <a:fillRect/>
          </a:stretch>
        </p:blipFill>
        <p:spPr>
          <a:xfrm>
            <a:off x="838200" y="3810000"/>
            <a:ext cx="2667000" cy="2667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0" y="3810000"/>
            <a:ext cx="2667000" cy="2667000"/>
          </a:xfrm>
          <a:prstGeom prst="rect">
            <a:avLst/>
          </a:prstGeom>
        </p:spPr>
      </p:pic>
      <p:sp>
        <p:nvSpPr>
          <p:cNvPr id="8" name="Right Arrow 7"/>
          <p:cNvSpPr/>
          <p:nvPr/>
        </p:nvSpPr>
        <p:spPr>
          <a:xfrm>
            <a:off x="3657600" y="5016843"/>
            <a:ext cx="1524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381566"/>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DIABETIC RETINOPATHY</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720339"/>
            <a:ext cx="3428999" cy="294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a:spLocks noGrp="1"/>
          </p:cNvSpPr>
          <p:nvPr>
            <p:ph idx="1"/>
          </p:nvPr>
        </p:nvSpPr>
        <p:spPr>
          <a:xfrm>
            <a:off x="152400" y="1752600"/>
            <a:ext cx="5029200" cy="4648200"/>
          </a:xfrm>
        </p:spPr>
        <p:txBody>
          <a:bodyPr>
            <a:normAutofit/>
          </a:bodyPr>
          <a:lstStyle/>
          <a:p>
            <a:pPr marL="36576" indent="0">
              <a:buNone/>
            </a:pPr>
            <a:r>
              <a:rPr lang="en-US" dirty="0" smtClean="0"/>
              <a:t/>
            </a:r>
            <a:br>
              <a:rPr lang="en-US" dirty="0" smtClean="0"/>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 </a:t>
            </a:r>
            <a:r>
              <a:rPr lang="en-US" dirty="0" smtClean="0"/>
              <a:t>Diabetic Retinopathy, abbreviated as DR, is the effect of Diabetics on eye which may lead to blindness in its furthermost stage.   </a:t>
            </a:r>
            <a:endParaRPr lang="en-US" dirty="0"/>
          </a:p>
        </p:txBody>
      </p:sp>
      <p:sp>
        <p:nvSpPr>
          <p:cNvPr id="7" name="Content Placeholder 2"/>
          <p:cNvSpPr txBox="1">
            <a:spLocks/>
          </p:cNvSpPr>
          <p:nvPr/>
        </p:nvSpPr>
        <p:spPr>
          <a:xfrm>
            <a:off x="152400" y="4648200"/>
            <a:ext cx="8314653" cy="2133600"/>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buNone/>
            </a:pP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 </a:t>
            </a:r>
            <a:r>
              <a:rPr lang="en-US" dirty="0" smtClean="0"/>
              <a:t>Symptoms: </a:t>
            </a:r>
            <a:r>
              <a:rPr lang="en-US" dirty="0"/>
              <a:t>S</a:t>
            </a:r>
            <a:r>
              <a:rPr lang="en-US" dirty="0" smtClean="0"/>
              <a:t>ome patients may have </a:t>
            </a:r>
            <a:r>
              <a:rPr lang="en-US" dirty="0"/>
              <a:t>blurred vision, certain loss of </a:t>
            </a:r>
            <a:r>
              <a:rPr lang="en-US" dirty="0" smtClean="0"/>
              <a:t>vision, smoke </a:t>
            </a:r>
            <a:r>
              <a:rPr lang="en-US" dirty="0"/>
              <a:t>globes or specks that float in front of the eye.</a:t>
            </a:r>
          </a:p>
        </p:txBody>
      </p:sp>
      <p:sp>
        <p:nvSpPr>
          <p:cNvPr id="2" name="Rectangle 1"/>
          <p:cNvSpPr/>
          <p:nvPr/>
        </p:nvSpPr>
        <p:spPr>
          <a:xfrm>
            <a:off x="152400" y="1297632"/>
            <a:ext cx="5638800" cy="584775"/>
          </a:xfrm>
          <a:prstGeom prst="rect">
            <a:avLst/>
          </a:prstGeom>
        </p:spPr>
        <p:txBody>
          <a:bodyPr wrap="square">
            <a:spAutoFit/>
          </a:bodyPr>
          <a:lstStyle/>
          <a:p>
            <a:r>
              <a:rPr lang="en-US" sz="3200" i="1" dirty="0">
                <a:solidFill>
                  <a:schemeClr val="accent6">
                    <a:lumMod val="50000"/>
                  </a:schemeClr>
                </a:solidFill>
                <a:effectLst>
                  <a:outerShdw blurRad="38100" dist="38100" dir="2700000" algn="tl">
                    <a:srgbClr val="000000">
                      <a:alpha val="43137"/>
                    </a:srgbClr>
                  </a:outerShdw>
                </a:effectLst>
              </a:rPr>
              <a:t>What is Diabetic </a:t>
            </a:r>
            <a:r>
              <a:rPr lang="en-US" sz="3200" i="1" dirty="0" smtClean="0">
                <a:solidFill>
                  <a:schemeClr val="accent6">
                    <a:lumMod val="50000"/>
                  </a:schemeClr>
                </a:solidFill>
                <a:effectLst>
                  <a:outerShdw blurRad="38100" dist="38100" dir="2700000" algn="tl">
                    <a:srgbClr val="000000">
                      <a:alpha val="43137"/>
                    </a:srgbClr>
                  </a:outerShdw>
                </a:effectLst>
              </a:rPr>
              <a:t>Retinopathy</a:t>
            </a:r>
            <a:r>
              <a:rPr lang="en-US" sz="3200" i="1" dirty="0">
                <a:solidFill>
                  <a:schemeClr val="accent6">
                    <a:lumMod val="50000"/>
                  </a:schemeClr>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721014667"/>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900"/>
                                        <p:tgtEl>
                                          <p:spTgt spid="3074"/>
                                        </p:tgtEl>
                                      </p:cBhvr>
                                    </p:animEffect>
                                  </p:childTnLst>
                                </p:cTn>
                              </p:par>
                            </p:childTnLst>
                          </p:cTn>
                        </p:par>
                        <p:par>
                          <p:cTn id="17" fill="hold">
                            <p:stCondLst>
                              <p:cond delay="1900"/>
                            </p:stCondLst>
                            <p:childTnLst>
                              <p:par>
                                <p:cTn id="18" presetID="2" presetClass="entr" presetSubtype="8" fill="hold" nodeType="after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 calcmode="lin" valueType="num">
                                      <p:cBhvr additive="base">
                                        <p:cTn id="20"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0"/>
            <a:ext cx="8229600" cy="1143000"/>
          </a:xfrm>
        </p:spPr>
        <p:txBody>
          <a:bodyPr>
            <a:normAutofit/>
          </a:bodyPr>
          <a:lstStyle/>
          <a:p>
            <a:pPr algn="ctr"/>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Noise Removal</a:t>
            </a:r>
            <a:r>
              <a:rPr lang="en-US" sz="31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r>
            <a:b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endParaRPr lang="en-US" sz="2900" cap="all" dirty="0">
              <a:ln w="5000" cmpd="sng">
                <a:solidFill>
                  <a:schemeClr val="accent1">
                    <a:tint val="80000"/>
                    <a:shade val="99000"/>
                    <a:satMod val="500000"/>
                  </a:schemeClr>
                </a:solidFill>
                <a:prstDash val="solid"/>
              </a:ln>
              <a:solidFill>
                <a:schemeClr val="tx1"/>
              </a:soli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2" name="Content Placeholder 1"/>
          <p:cNvSpPr>
            <a:spLocks noGrp="1"/>
          </p:cNvSpPr>
          <p:nvPr>
            <p:ph idx="1"/>
          </p:nvPr>
        </p:nvSpPr>
        <p:spPr>
          <a:xfrm>
            <a:off x="457200" y="1524000"/>
            <a:ext cx="8229600" cy="4389120"/>
          </a:xfrm>
        </p:spPr>
        <p:txBody>
          <a:bodyPr/>
          <a:lstStyle/>
          <a:p>
            <a:pPr marL="0" indent="0">
              <a:buNone/>
            </a:pPr>
            <a:r>
              <a:rPr lang="en-US" sz="24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400" dirty="0"/>
              <a:t>After segmentation, the binary image becomes noisy..</a:t>
            </a:r>
            <a:br>
              <a:rPr lang="en-US" sz="2400" dirty="0"/>
            </a:br>
            <a:r>
              <a:rPr lang="en-US" sz="24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000" dirty="0"/>
              <a:t> </a:t>
            </a:r>
            <a:r>
              <a:rPr lang="en-US" sz="2400" dirty="0"/>
              <a:t>We marked all connected clusters &amp; calculate the pixel-area of </a:t>
            </a:r>
            <a:r>
              <a:rPr lang="en-US" sz="2400" dirty="0" smtClean="0"/>
              <a:t>the cluster</a:t>
            </a:r>
            <a:r>
              <a:rPr lang="en-US" sz="2400" dirty="0"/>
              <a:t>. smaller than a particular value, considering them as noise.</a:t>
            </a:r>
            <a:br>
              <a:rPr lang="en-US" sz="2400" dirty="0"/>
            </a:br>
            <a:r>
              <a:rPr lang="en-US" sz="24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000" dirty="0"/>
              <a:t> </a:t>
            </a:r>
            <a:r>
              <a:rPr lang="en-US" sz="2400" dirty="0"/>
              <a:t>Pixel areas smaller than a particular threshold value are deleted, considering them as noise.</a:t>
            </a:r>
            <a:r>
              <a:rPr lang="en-US" sz="2800" dirty="0"/>
              <a:t/>
            </a:r>
            <a:br>
              <a:rPr lang="en-US" sz="2800" dirty="0"/>
            </a:b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038600"/>
            <a:ext cx="2530232" cy="25302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1" y="4099169"/>
            <a:ext cx="2530232" cy="2530231"/>
          </a:xfrm>
          <a:prstGeom prst="rect">
            <a:avLst/>
          </a:prstGeom>
        </p:spPr>
      </p:pic>
      <p:sp>
        <p:nvSpPr>
          <p:cNvPr id="14" name="Right Arrow 13"/>
          <p:cNvSpPr/>
          <p:nvPr/>
        </p:nvSpPr>
        <p:spPr>
          <a:xfrm>
            <a:off x="3657600" y="5183554"/>
            <a:ext cx="1676400" cy="433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554946"/>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381000"/>
            <a:ext cx="8673736" cy="2286000"/>
          </a:xfrm>
        </p:spPr>
        <p:txBody>
          <a:bodyPr>
            <a:normAutofit fontScale="90000"/>
          </a:bodyPr>
          <a:lstStyle/>
          <a:p>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Border Removal</a:t>
            </a:r>
            <a:r>
              <a:rPr lang="en-US" sz="31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r>
            <a:b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400" dirty="0" smtClean="0">
                <a:solidFill>
                  <a:schemeClr val="tx1"/>
                </a:solidFill>
              </a:rPr>
              <a:t>The Circular </a:t>
            </a:r>
            <a:r>
              <a:rPr lang="en-US" sz="2400" dirty="0">
                <a:solidFill>
                  <a:schemeClr val="tx1"/>
                </a:solidFill>
              </a:rPr>
              <a:t>border creates some noise pixels.</a:t>
            </a:r>
            <a:br>
              <a:rPr lang="en-US" sz="2400" dirty="0">
                <a:solidFill>
                  <a:schemeClr val="tx1"/>
                </a:solidFill>
              </a:rPr>
            </a:br>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a:t> </a:t>
            </a:r>
            <a:r>
              <a:rPr lang="en-US" sz="2400" dirty="0">
                <a:solidFill>
                  <a:schemeClr val="tx1"/>
                </a:solidFill>
              </a:rPr>
              <a:t>We used canny method to detect the </a:t>
            </a:r>
            <a:r>
              <a:rPr lang="en-US" sz="2400" dirty="0" smtClean="0">
                <a:solidFill>
                  <a:schemeClr val="tx1"/>
                </a:solidFill>
              </a:rPr>
              <a:t>edges &amp; image </a:t>
            </a:r>
            <a:r>
              <a:rPr lang="en-US" sz="2400" dirty="0">
                <a:solidFill>
                  <a:schemeClr val="tx1"/>
                </a:solidFill>
              </a:rPr>
              <a:t>filling is done to </a:t>
            </a:r>
            <a:r>
              <a:rPr lang="en-US" sz="2400" dirty="0" smtClean="0">
                <a:solidFill>
                  <a:schemeClr val="tx1"/>
                </a:solidFill>
              </a:rPr>
              <a:t/>
            </a:r>
            <a:br>
              <a:rPr lang="en-US" sz="2400" dirty="0" smtClean="0">
                <a:solidFill>
                  <a:schemeClr val="tx1"/>
                </a:solidFill>
              </a:rPr>
            </a:br>
            <a:r>
              <a:rPr lang="en-US" sz="2400" dirty="0">
                <a:solidFill>
                  <a:schemeClr val="tx1"/>
                </a:solidFill>
              </a:rPr>
              <a:t> </a:t>
            </a:r>
            <a:r>
              <a:rPr lang="en-US" sz="2400" dirty="0" smtClean="0">
                <a:solidFill>
                  <a:schemeClr val="tx1"/>
                </a:solidFill>
              </a:rPr>
              <a:t>  fill </a:t>
            </a:r>
            <a:r>
              <a:rPr lang="en-US" sz="2400" dirty="0">
                <a:solidFill>
                  <a:schemeClr val="tx1"/>
                </a:solidFill>
              </a:rPr>
              <a:t>the </a:t>
            </a:r>
            <a:r>
              <a:rPr lang="en-US" sz="2400" dirty="0" smtClean="0">
                <a:solidFill>
                  <a:schemeClr val="tx1"/>
                </a:solidFill>
              </a:rPr>
              <a:t>region.</a:t>
            </a:r>
            <a:br>
              <a:rPr lang="en-US" sz="2400" dirty="0" smtClean="0">
                <a:solidFill>
                  <a:schemeClr val="tx1"/>
                </a:solidFill>
              </a:rPr>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sz="2400" dirty="0"/>
              <a:t> </a:t>
            </a:r>
            <a:r>
              <a:rPr lang="en-US" sz="2400" dirty="0">
                <a:solidFill>
                  <a:schemeClr val="tx1"/>
                </a:solidFill>
              </a:rPr>
              <a:t>The Circular border is obtained after subtracting the dilated image with </a:t>
            </a:r>
            <a:br>
              <a:rPr lang="en-US" sz="2400" dirty="0">
                <a:solidFill>
                  <a:schemeClr val="tx1"/>
                </a:solidFill>
              </a:rPr>
            </a:br>
            <a:r>
              <a:rPr lang="en-US" sz="2400" dirty="0">
                <a:solidFill>
                  <a:schemeClr val="tx1"/>
                </a:solidFill>
              </a:rPr>
              <a:t>   the eroded image,which is </a:t>
            </a:r>
            <a:r>
              <a:rPr lang="en-US" sz="2400" dirty="0" smtClean="0">
                <a:solidFill>
                  <a:schemeClr val="tx1"/>
                </a:solidFill>
              </a:rPr>
              <a:t>subtracted </a:t>
            </a:r>
            <a:r>
              <a:rPr lang="en-US" sz="2400" dirty="0">
                <a:solidFill>
                  <a:schemeClr val="tx1"/>
                </a:solidFill>
              </a:rPr>
              <a:t>from the </a:t>
            </a:r>
            <a:r>
              <a:rPr lang="en-US" sz="2400" dirty="0" smtClean="0">
                <a:solidFill>
                  <a:schemeClr val="tx1"/>
                </a:solidFill>
              </a:rPr>
              <a:t>noise removed </a:t>
            </a:r>
            <a:r>
              <a:rPr lang="en-US" sz="2400" dirty="0">
                <a:solidFill>
                  <a:schemeClr val="tx1"/>
                </a:solidFill>
              </a:rPr>
              <a:t>image.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786" y="3534563"/>
            <a:ext cx="1986100" cy="171631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403"/>
          <a:stretch/>
        </p:blipFill>
        <p:spPr>
          <a:xfrm>
            <a:off x="4778374" y="3533385"/>
            <a:ext cx="1986099" cy="172441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534563"/>
            <a:ext cx="1898900" cy="171631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149" y="3526404"/>
            <a:ext cx="1915587" cy="1731396"/>
          </a:xfrm>
          <a:prstGeom prst="rect">
            <a:avLst/>
          </a:prstGeom>
        </p:spPr>
      </p:pic>
      <p:sp>
        <p:nvSpPr>
          <p:cNvPr id="3" name="Right Arrow 2"/>
          <p:cNvSpPr/>
          <p:nvPr/>
        </p:nvSpPr>
        <p:spPr>
          <a:xfrm>
            <a:off x="2148282" y="4203009"/>
            <a:ext cx="324503" cy="369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458885" y="4208026"/>
            <a:ext cx="324503" cy="369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496869" y="2709388"/>
            <a:ext cx="549111" cy="567213"/>
            <a:chOff x="5257800" y="2439291"/>
            <a:chExt cx="533400" cy="609600"/>
          </a:xfrm>
        </p:grpSpPr>
        <p:sp>
          <p:nvSpPr>
            <p:cNvPr id="13" name="Oval 12"/>
            <p:cNvSpPr/>
            <p:nvPr/>
          </p:nvSpPr>
          <p:spPr>
            <a:xfrm>
              <a:off x="5257800" y="2439291"/>
              <a:ext cx="5334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13"/>
            <p:cNvSpPr/>
            <p:nvPr/>
          </p:nvSpPr>
          <p:spPr>
            <a:xfrm>
              <a:off x="5391150" y="2628900"/>
              <a:ext cx="266700" cy="228600"/>
            </a:xfrm>
            <a:prstGeom prst="mathMin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20" name="Elbow Connector 19"/>
          <p:cNvCxnSpPr>
            <a:stCxn id="9" idx="0"/>
          </p:cNvCxnSpPr>
          <p:nvPr/>
        </p:nvCxnSpPr>
        <p:spPr>
          <a:xfrm rot="5400000" flipH="1" flipV="1">
            <a:off x="3067527" y="1105222"/>
            <a:ext cx="539865" cy="4318818"/>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8" idx="0"/>
            <a:endCxn id="13" idx="4"/>
          </p:cNvCxnSpPr>
          <p:nvPr/>
        </p:nvCxnSpPr>
        <p:spPr>
          <a:xfrm rot="5400000" flipH="1" flipV="1">
            <a:off x="5643032" y="3404993"/>
            <a:ext cx="256784" cy="1"/>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10" idx="0"/>
          </p:cNvCxnSpPr>
          <p:nvPr/>
        </p:nvCxnSpPr>
        <p:spPr>
          <a:xfrm>
            <a:off x="6045980" y="2994698"/>
            <a:ext cx="2050962" cy="531706"/>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269667" y="5486400"/>
            <a:ext cx="8798133" cy="1371600"/>
          </a:xfrm>
          <a:prstGeom prst="rect">
            <a:avLst/>
          </a:prstGeom>
        </p:spPr>
        <p:txBody>
          <a:bodyPr vert="horz" lIns="45720" rIns="45720" anchor="ctr">
            <a:normAutofit fontScale="90000" lnSpcReduction="20000"/>
          </a:bodyPr>
          <a:lstStyle>
            <a:lvl1pPr algn="l" rtl="0" eaLnBrk="1" latinLnBrk="0" hangingPunct="1">
              <a:spcBef>
                <a:spcPct val="0"/>
              </a:spcBef>
              <a:buNone/>
              <a:defRPr kumimoji="0" sz="4600" kern="1200">
                <a:solidFill>
                  <a:schemeClr val="tx1"/>
                </a:solidFill>
                <a:latin typeface="+mj-lt"/>
                <a:ea typeface="+mj-ea"/>
                <a:cs typeface="+mj-cs"/>
              </a:defRPr>
            </a:lvl1pPr>
          </a:lstStyle>
          <a:p>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Blood vessel count</a:t>
            </a: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r>
            <a:b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b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sz="2400" dirty="0" smtClean="0"/>
              <a:t>The </a:t>
            </a:r>
            <a:r>
              <a:rPr lang="en-US" sz="2400" dirty="0"/>
              <a:t>area of the blood vessels is obtained by using two loops to count </a:t>
            </a:r>
            <a:endParaRPr lang="en-US" sz="2400" dirty="0" smtClean="0"/>
          </a:p>
          <a:p>
            <a:r>
              <a:rPr lang="en-US" sz="2400" dirty="0" smtClean="0"/>
              <a:t>    number </a:t>
            </a:r>
            <a:r>
              <a:rPr lang="en-US" sz="2400" dirty="0"/>
              <a:t>of pixels with binary 1 (white) in the final blood vessel image.</a:t>
            </a:r>
            <a:r>
              <a:rPr lang="en-US" sz="2400" dirty="0" smtClean="0"/>
              <a:t/>
            </a:r>
            <a:br>
              <a:rPr lang="en-US" sz="2400" dirty="0" smtClean="0"/>
            </a:br>
            <a:endParaRPr lang="en-US" sz="2400" dirty="0"/>
          </a:p>
        </p:txBody>
      </p:sp>
    </p:spTree>
    <p:extLst>
      <p:ext uri="{BB962C8B-B14F-4D97-AF65-F5344CB8AC3E}">
        <p14:creationId xmlns:p14="http://schemas.microsoft.com/office/powerpoint/2010/main" val="536708508"/>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1000"/>
                                        <p:tgtEl>
                                          <p:spTgt spid="31"/>
                                        </p:tgtEl>
                                      </p:cBhvr>
                                    </p:animEffect>
                                    <p:anim calcmode="lin" valueType="num">
                                      <p:cBhvr>
                                        <p:cTn id="51" dur="1000" fill="hold"/>
                                        <p:tgtEl>
                                          <p:spTgt spid="31"/>
                                        </p:tgtEl>
                                        <p:attrNameLst>
                                          <p:attrName>ppt_x</p:attrName>
                                        </p:attrNameLst>
                                      </p:cBhvr>
                                      <p:tavLst>
                                        <p:tav tm="0">
                                          <p:val>
                                            <p:strVal val="#ppt_x"/>
                                          </p:val>
                                        </p:tav>
                                        <p:tav tm="100000">
                                          <p:val>
                                            <p:strVal val="#ppt_x"/>
                                          </p:val>
                                        </p:tav>
                                      </p:tavLst>
                                    </p:anim>
                                    <p:anim calcmode="lin" valueType="num">
                                      <p:cBhvr>
                                        <p:cTn id="5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11" grpId="0" animBg="1"/>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pPr algn="ctr"/>
            <a:r>
              <a:rPr lang="en-US" sz="3600" b="1" dirty="0" smtClean="0">
                <a:effectLst>
                  <a:outerShdw blurRad="38100" dist="38100" dir="2700000" algn="tl">
                    <a:srgbClr val="000000">
                      <a:alpha val="43137"/>
                    </a:srgbClr>
                  </a:outerShdw>
                </a:effectLst>
                <a:latin typeface="Adobe Caslon Pro" pitchFamily="18" charset="0"/>
              </a:rPr>
              <a:t>MATLAB IMPLEMENTATION</a:t>
            </a:r>
            <a:endParaRPr lang="en-US" sz="3600" b="1" dirty="0">
              <a:effectLst>
                <a:outerShdw blurRad="38100" dist="38100" dir="2700000" algn="tl">
                  <a:srgbClr val="000000">
                    <a:alpha val="43137"/>
                  </a:srgbClr>
                </a:outerShdw>
              </a:effectLst>
              <a:latin typeface="Adobe Caslon Pro" pitchFamily="18" charset="0"/>
            </a:endParaRPr>
          </a:p>
        </p:txBody>
      </p:sp>
      <p:sp>
        <p:nvSpPr>
          <p:cNvPr id="3" name="Content Placeholder 2"/>
          <p:cNvSpPr>
            <a:spLocks noGrp="1"/>
          </p:cNvSpPr>
          <p:nvPr>
            <p:ph idx="1"/>
          </p:nvPr>
        </p:nvSpPr>
        <p:spPr/>
        <p:txBody>
          <a:bodyPr/>
          <a:lstStyle/>
          <a:p>
            <a:pPr marL="0" indent="0">
              <a:buNone/>
            </a:pPr>
            <a:r>
              <a:rPr lang="en-US" dirty="0"/>
              <a:t>W</a:t>
            </a:r>
            <a:r>
              <a:rPr lang="en-US" dirty="0" smtClean="0"/>
              <a:t>e </a:t>
            </a:r>
            <a:r>
              <a:rPr lang="en-US" dirty="0"/>
              <a:t>implemented the basic pre-processing stages  by  </a:t>
            </a:r>
            <a:r>
              <a:rPr lang="en-US" dirty="0" err="1" smtClean="0"/>
              <a:t>Matlab</a:t>
            </a:r>
            <a:r>
              <a:rPr lang="en-US" dirty="0" smtClean="0"/>
              <a:t>  </a:t>
            </a:r>
            <a:r>
              <a:rPr lang="en-US" dirty="0"/>
              <a:t>programming  on </a:t>
            </a:r>
            <a:r>
              <a:rPr lang="en-US" dirty="0" smtClean="0"/>
              <a:t>MATLAB vR2013a. As we know that the area of blood vessel increases proportionally with the effect of Diabetic Retinopathy, we have calculated the blood vessel area using </a:t>
            </a:r>
            <a:r>
              <a:rPr lang="en-US" dirty="0" err="1" smtClean="0"/>
              <a:t>matlab</a:t>
            </a:r>
            <a:r>
              <a:rPr lang="en-US" dirty="0" smtClean="0"/>
              <a:t> functions. Henceforth, the stage of the disease is detected.</a:t>
            </a:r>
            <a:endParaRPr lang="en-US" dirty="0"/>
          </a:p>
        </p:txBody>
      </p:sp>
    </p:spTree>
    <p:extLst>
      <p:ext uri="{BB962C8B-B14F-4D97-AF65-F5344CB8AC3E}">
        <p14:creationId xmlns:p14="http://schemas.microsoft.com/office/powerpoint/2010/main" val="1977659431"/>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177" y="990599"/>
            <a:ext cx="8207646" cy="5334001"/>
          </a:xfrm>
        </p:spPr>
      </p:pic>
    </p:spTree>
    <p:extLst>
      <p:ext uri="{BB962C8B-B14F-4D97-AF65-F5344CB8AC3E}">
        <p14:creationId xmlns:p14="http://schemas.microsoft.com/office/powerpoint/2010/main" val="3225456803"/>
      </p:ext>
    </p:extLst>
  </p:cSld>
  <p:clrMapOvr>
    <a:masterClrMapping/>
  </p:clrMapOvr>
  <p:transition spd="slow">
    <p:strips/>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a:bodyPr>
          <a:lstStyle/>
          <a:p>
            <a:pPr algn="ctr"/>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RESULT</a:t>
            </a:r>
            <a:endPar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8" name="TextBox 7"/>
          <p:cNvSpPr txBox="1"/>
          <p:nvPr/>
        </p:nvSpPr>
        <p:spPr>
          <a:xfrm>
            <a:off x="152400" y="1343085"/>
            <a:ext cx="8839200" cy="4524315"/>
          </a:xfrm>
          <a:prstGeom prst="rect">
            <a:avLst/>
          </a:prstGeom>
          <a:noFill/>
        </p:spPr>
        <p:txBody>
          <a:bodyPr wrap="square" rtlCol="0">
            <a:spAutoFit/>
          </a:bodyPr>
          <a:lstStyle/>
          <a:p>
            <a:pPr algn="just"/>
            <a:r>
              <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a:t>
            </a:r>
            <a:r>
              <a:rPr lang="en-US" sz="3000" dirty="0" smtClean="0"/>
              <a:t> We took 40 Fundus images. Among </a:t>
            </a:r>
            <a:r>
              <a:rPr lang="en-US" sz="3000" dirty="0"/>
              <a:t>which some </a:t>
            </a:r>
            <a:endParaRPr lang="en-US" sz="3000" dirty="0" smtClean="0"/>
          </a:p>
          <a:p>
            <a:pPr algn="just"/>
            <a:r>
              <a:rPr lang="en-US" sz="3000" dirty="0"/>
              <a:t> </a:t>
            </a:r>
            <a:r>
              <a:rPr lang="en-US" sz="3000" dirty="0" smtClean="0"/>
              <a:t>  eyes are </a:t>
            </a:r>
            <a:r>
              <a:rPr lang="en-US" sz="3000" dirty="0"/>
              <a:t>affected from different types of DR and </a:t>
            </a:r>
            <a:endParaRPr lang="en-US" sz="3000" dirty="0" smtClean="0"/>
          </a:p>
          <a:p>
            <a:pPr algn="just"/>
            <a:r>
              <a:rPr lang="en-US" sz="3000" dirty="0"/>
              <a:t> </a:t>
            </a:r>
            <a:r>
              <a:rPr lang="en-US" sz="3000" dirty="0" smtClean="0"/>
              <a:t>  some </a:t>
            </a:r>
            <a:r>
              <a:rPr lang="en-US" sz="3000" dirty="0"/>
              <a:t>are </a:t>
            </a:r>
            <a:r>
              <a:rPr lang="en-US" sz="3000" dirty="0" smtClean="0"/>
              <a:t>normal.</a:t>
            </a:r>
          </a:p>
          <a:p>
            <a:pPr algn="just"/>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a:t>
            </a:r>
            <a:r>
              <a:rPr lang="en-US" sz="3000" dirty="0" smtClean="0"/>
              <a:t> </a:t>
            </a:r>
            <a:r>
              <a:rPr lang="en-US" sz="3000" dirty="0"/>
              <a:t>W</a:t>
            </a:r>
            <a:r>
              <a:rPr lang="en-US" sz="3000" dirty="0" smtClean="0"/>
              <a:t>e </a:t>
            </a:r>
            <a:r>
              <a:rPr lang="en-US" sz="3000" dirty="0"/>
              <a:t>take the images as </a:t>
            </a:r>
            <a:r>
              <a:rPr lang="en-US" sz="3000" dirty="0" smtClean="0"/>
              <a:t>input  &amp; get </a:t>
            </a:r>
            <a:r>
              <a:rPr lang="en-US" sz="3000" dirty="0"/>
              <a:t>the </a:t>
            </a:r>
            <a:r>
              <a:rPr lang="en-US" sz="3000" dirty="0" smtClean="0"/>
              <a:t>blood </a:t>
            </a:r>
          </a:p>
          <a:p>
            <a:pPr algn="just"/>
            <a:r>
              <a:rPr lang="en-US" sz="3000" dirty="0"/>
              <a:t> </a:t>
            </a:r>
            <a:r>
              <a:rPr lang="en-US" sz="3000" dirty="0" smtClean="0"/>
              <a:t>  vessel </a:t>
            </a:r>
            <a:r>
              <a:rPr lang="en-US" sz="3000" dirty="0"/>
              <a:t>area </a:t>
            </a:r>
            <a:r>
              <a:rPr lang="en-US" sz="3000" dirty="0" smtClean="0"/>
              <a:t>as output.</a:t>
            </a:r>
          </a:p>
          <a:p>
            <a:pPr algn="just"/>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a:t>
            </a:r>
            <a:r>
              <a:rPr lang="en-US" sz="3000" dirty="0" smtClean="0"/>
              <a:t> By </a:t>
            </a:r>
            <a:r>
              <a:rPr lang="en-US" sz="3000" dirty="0"/>
              <a:t>knowing the types of DR of the images </a:t>
            </a:r>
            <a:endParaRPr lang="en-US" sz="3000" dirty="0" smtClean="0"/>
          </a:p>
          <a:p>
            <a:pPr algn="just"/>
            <a:r>
              <a:rPr lang="en-US" sz="3000" dirty="0"/>
              <a:t> </a:t>
            </a:r>
            <a:r>
              <a:rPr lang="en-US" sz="3000" dirty="0" smtClean="0"/>
              <a:t>  previously </a:t>
            </a:r>
            <a:r>
              <a:rPr lang="en-US" sz="3000" dirty="0"/>
              <a:t>we can easily understand the </a:t>
            </a:r>
            <a:endParaRPr lang="en-US" sz="3000" dirty="0" smtClean="0"/>
          </a:p>
          <a:p>
            <a:pPr algn="just"/>
            <a:r>
              <a:rPr lang="en-US" sz="3000" dirty="0"/>
              <a:t> </a:t>
            </a:r>
            <a:r>
              <a:rPr lang="en-US" sz="3000" dirty="0" smtClean="0"/>
              <a:t>  corresponding </a:t>
            </a:r>
            <a:r>
              <a:rPr lang="en-US" sz="3000" dirty="0"/>
              <a:t>Blood vessel area for that types of </a:t>
            </a:r>
          </a:p>
          <a:p>
            <a:pPr algn="just"/>
            <a:r>
              <a:rPr lang="en-US" sz="3000" dirty="0" smtClean="0"/>
              <a:t>   DR</a:t>
            </a:r>
            <a:r>
              <a:rPr lang="en-US" dirty="0"/>
              <a:t>.</a:t>
            </a:r>
          </a:p>
        </p:txBody>
      </p:sp>
    </p:spTree>
    <p:extLst>
      <p:ext uri="{BB962C8B-B14F-4D97-AF65-F5344CB8AC3E}">
        <p14:creationId xmlns:p14="http://schemas.microsoft.com/office/powerpoint/2010/main" val="2057794941"/>
      </p:ext>
    </p:extLst>
  </p:cSld>
  <p:clrMapOvr>
    <a:masterClrMapping/>
  </p:clrMapOvr>
  <p:transition spd="slow">
    <p:strips/>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914400"/>
          </a:xfrm>
        </p:spPr>
        <p:txBody>
          <a:bodyPr>
            <a:normAutofit/>
          </a:bodyPr>
          <a:lstStyle/>
          <a:p>
            <a:r>
              <a:rPr lang="en-US" dirty="0" smtClean="0"/>
              <a:t>	</a:t>
            </a:r>
            <a:r>
              <a:rPr lang="en-US" sz="3600" b="1" dirty="0" smtClean="0">
                <a:effectLst>
                  <a:outerShdw blurRad="38100" dist="38100" dir="2700000" algn="tl">
                    <a:srgbClr val="000000">
                      <a:alpha val="43137"/>
                    </a:srgbClr>
                  </a:outerShdw>
                </a:effectLst>
                <a:latin typeface="Adobe Caslon Pro" pitchFamily="18" charset="0"/>
              </a:rPr>
              <a:t>PRACTICAL RESULTS</a:t>
            </a:r>
            <a:endParaRPr lang="en-US" sz="3600" b="1" dirty="0">
              <a:effectLst>
                <a:outerShdw blurRad="38100" dist="38100" dir="2700000" algn="tl">
                  <a:srgbClr val="000000">
                    <a:alpha val="43137"/>
                  </a:srgbClr>
                </a:outerShdw>
              </a:effectLst>
              <a:latin typeface="Adobe Caslon Pro" pitchFamily="18" charset="0"/>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6858000" cy="518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12258"/>
      </p:ext>
    </p:extLst>
  </p:cSld>
  <p:clrMapOvr>
    <a:masterClrMapping/>
  </p:clrMapOvr>
  <p:transition spd="slow">
    <p:strips/>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1" y="1143001"/>
            <a:ext cx="6781799"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098054"/>
      </p:ext>
    </p:extLst>
  </p:cSld>
  <p:clrMapOvr>
    <a:masterClrMapping/>
  </p:clrMapOvr>
  <p:transition spd="slow">
    <p:strips/>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2218019"/>
              </p:ext>
            </p:extLst>
          </p:nvPr>
        </p:nvGraphicFramePr>
        <p:xfrm>
          <a:off x="381000" y="914399"/>
          <a:ext cx="8534400" cy="5824728"/>
        </p:xfrm>
        <a:graphic>
          <a:graphicData uri="http://schemas.openxmlformats.org/drawingml/2006/table">
            <a:tbl>
              <a:tblPr firstRow="1" bandRow="1">
                <a:tableStyleId>{5C22544A-7EE6-4342-B048-85BDC9FD1C3A}</a:tableStyleId>
              </a:tblPr>
              <a:tblGrid>
                <a:gridCol w="1219200"/>
                <a:gridCol w="1524000"/>
                <a:gridCol w="1371600"/>
                <a:gridCol w="1219200"/>
                <a:gridCol w="1524000"/>
                <a:gridCol w="1676400"/>
              </a:tblGrid>
              <a:tr h="381002">
                <a:tc>
                  <a:txBody>
                    <a:bodyPr/>
                    <a:lstStyle/>
                    <a:p>
                      <a:pPr marL="71120" marR="49530" indent="75565">
                        <a:lnSpc>
                          <a:spcPct val="115000"/>
                        </a:lnSpc>
                        <a:spcBef>
                          <a:spcPts val="25"/>
                        </a:spcBef>
                        <a:spcAft>
                          <a:spcPts val="0"/>
                        </a:spcAft>
                      </a:pPr>
                      <a:r>
                        <a:rPr lang="en-US" sz="1400" b="0" u="none" dirty="0">
                          <a:effectLst/>
                          <a:latin typeface="Times New Roman"/>
                          <a:ea typeface="Times New Roman"/>
                          <a:cs typeface="Times New Roman"/>
                        </a:rPr>
                        <a:t>FUN</a:t>
                      </a:r>
                      <a:r>
                        <a:rPr lang="en-US" sz="1400" b="0" u="none" spc="-5" dirty="0">
                          <a:effectLst/>
                          <a:latin typeface="Times New Roman"/>
                          <a:ea typeface="Times New Roman"/>
                          <a:cs typeface="Times New Roman"/>
                        </a:rPr>
                        <a:t>D</a:t>
                      </a:r>
                      <a:r>
                        <a:rPr lang="en-US" sz="1400" b="0" u="none" dirty="0">
                          <a:effectLst/>
                          <a:latin typeface="Times New Roman"/>
                          <a:ea typeface="Times New Roman"/>
                          <a:cs typeface="Times New Roman"/>
                        </a:rPr>
                        <a:t>AS IMAGE</a:t>
                      </a:r>
                      <a:r>
                        <a:rPr lang="en-US" sz="1400" b="0" u="none" spc="-5" dirty="0">
                          <a:effectLst/>
                          <a:latin typeface="Times New Roman"/>
                          <a:ea typeface="Times New Roman"/>
                          <a:cs typeface="Times New Roman"/>
                        </a:rPr>
                        <a:t> </a:t>
                      </a:r>
                      <a:r>
                        <a:rPr lang="en-US" sz="1400" b="0" u="none" dirty="0">
                          <a:effectLst/>
                          <a:latin typeface="Times New Roman"/>
                          <a:ea typeface="Times New Roman"/>
                          <a:cs typeface="Times New Roman"/>
                        </a:rPr>
                        <a:t>NO</a:t>
                      </a:r>
                      <a:endParaRPr lang="en-US" sz="1400" b="0" u="none" dirty="0">
                        <a:effectLst/>
                        <a:latin typeface="Calibri"/>
                        <a:ea typeface="Times New Roman"/>
                        <a:cs typeface="Times New Roman"/>
                      </a:endParaRPr>
                    </a:p>
                  </a:txBody>
                  <a:tcPr marL="0" marR="0" marT="0" marB="0"/>
                </a:tc>
                <a:tc>
                  <a:txBody>
                    <a:bodyPr/>
                    <a:lstStyle/>
                    <a:p>
                      <a:pPr marL="393065" marR="61595" indent="-308610">
                        <a:lnSpc>
                          <a:spcPct val="115000"/>
                        </a:lnSpc>
                        <a:spcBef>
                          <a:spcPts val="25"/>
                        </a:spcBef>
                        <a:spcAft>
                          <a:spcPts val="0"/>
                        </a:spcAft>
                      </a:pPr>
                      <a:r>
                        <a:rPr lang="en-US" sz="1400" b="0" u="none" dirty="0" smtClean="0">
                          <a:effectLst/>
                          <a:latin typeface="Times New Roman"/>
                          <a:ea typeface="Times New Roman"/>
                          <a:cs typeface="Times New Roman"/>
                        </a:rPr>
                        <a:t>B</a:t>
                      </a:r>
                      <a:r>
                        <a:rPr lang="en-US" sz="1400" b="0" u="none" spc="-5" dirty="0" smtClean="0">
                          <a:effectLst/>
                          <a:latin typeface="Times New Roman"/>
                          <a:ea typeface="Times New Roman"/>
                          <a:cs typeface="Times New Roman"/>
                        </a:rPr>
                        <a:t>L</a:t>
                      </a:r>
                      <a:r>
                        <a:rPr lang="en-US" sz="1400" b="0" u="none" dirty="0" smtClean="0">
                          <a:effectLst/>
                          <a:latin typeface="Times New Roman"/>
                          <a:ea typeface="Times New Roman"/>
                          <a:cs typeface="Times New Roman"/>
                        </a:rPr>
                        <a:t>OOD</a:t>
                      </a:r>
                      <a:r>
                        <a:rPr lang="en-US" sz="1400" b="0" u="none" baseline="0" dirty="0" smtClean="0">
                          <a:effectLst/>
                          <a:latin typeface="Times New Roman"/>
                          <a:ea typeface="Times New Roman"/>
                          <a:cs typeface="Times New Roman"/>
                        </a:rPr>
                        <a:t> </a:t>
                      </a:r>
                      <a:r>
                        <a:rPr lang="en-US" sz="1400" b="0" u="none" dirty="0" smtClean="0">
                          <a:effectLst/>
                          <a:latin typeface="Times New Roman"/>
                          <a:ea typeface="Times New Roman"/>
                          <a:cs typeface="Times New Roman"/>
                        </a:rPr>
                        <a:t>VE</a:t>
                      </a:r>
                      <a:r>
                        <a:rPr lang="en-US" sz="1400" b="0" u="none" spc="-5" dirty="0" smtClean="0">
                          <a:effectLst/>
                          <a:latin typeface="Times New Roman"/>
                          <a:ea typeface="Times New Roman"/>
                          <a:cs typeface="Times New Roman"/>
                        </a:rPr>
                        <a:t>S</a:t>
                      </a:r>
                      <a:r>
                        <a:rPr lang="en-US" sz="1400" b="0" u="none" dirty="0" smtClean="0">
                          <a:effectLst/>
                          <a:latin typeface="Times New Roman"/>
                          <a:ea typeface="Times New Roman"/>
                          <a:cs typeface="Times New Roman"/>
                        </a:rPr>
                        <a:t>SEL </a:t>
                      </a:r>
                      <a:r>
                        <a:rPr lang="en-US" sz="1400" b="0" u="none" dirty="0">
                          <a:effectLst/>
                          <a:latin typeface="Times New Roman"/>
                          <a:ea typeface="Times New Roman"/>
                          <a:cs typeface="Times New Roman"/>
                        </a:rPr>
                        <a:t>A</a:t>
                      </a:r>
                      <a:r>
                        <a:rPr lang="en-US" sz="1400" b="0" u="none" spc="5" dirty="0">
                          <a:effectLst/>
                          <a:latin typeface="Times New Roman"/>
                          <a:ea typeface="Times New Roman"/>
                          <a:cs typeface="Times New Roman"/>
                        </a:rPr>
                        <a:t>R</a:t>
                      </a:r>
                      <a:r>
                        <a:rPr lang="en-US" sz="1400" b="0" u="none" spc="-10" dirty="0">
                          <a:effectLst/>
                          <a:latin typeface="Times New Roman"/>
                          <a:ea typeface="Times New Roman"/>
                          <a:cs typeface="Times New Roman"/>
                        </a:rPr>
                        <a:t>E</a:t>
                      </a:r>
                      <a:r>
                        <a:rPr lang="en-US" sz="1400" b="0" u="none" dirty="0">
                          <a:effectLst/>
                          <a:latin typeface="Times New Roman"/>
                          <a:ea typeface="Times New Roman"/>
                          <a:cs typeface="Times New Roman"/>
                        </a:rPr>
                        <a:t>A</a:t>
                      </a:r>
                      <a:endParaRPr lang="en-US" sz="1400" b="0" u="none" dirty="0">
                        <a:effectLst/>
                        <a:latin typeface="Calibri"/>
                        <a:ea typeface="Times New Roman"/>
                        <a:cs typeface="Times New Roman"/>
                      </a:endParaRPr>
                    </a:p>
                  </a:txBody>
                  <a:tcPr marL="0" marR="0" marT="0" marB="0"/>
                </a:tc>
                <a:tc>
                  <a:txBody>
                    <a:bodyPr/>
                    <a:lstStyle/>
                    <a:p>
                      <a:pPr marL="0" marR="0">
                        <a:lnSpc>
                          <a:spcPts val="650"/>
                        </a:lnSpc>
                        <a:spcBef>
                          <a:spcPts val="40"/>
                        </a:spcBef>
                        <a:spcAft>
                          <a:spcPts val="0"/>
                        </a:spcAft>
                      </a:pPr>
                      <a:r>
                        <a:rPr lang="en-US" sz="650" dirty="0">
                          <a:effectLst/>
                          <a:latin typeface="Times New Roman"/>
                          <a:ea typeface="Times New Roman"/>
                          <a:cs typeface="Times New Roman"/>
                        </a:rPr>
                        <a:t> </a:t>
                      </a:r>
                      <a:endParaRPr lang="en-US" sz="1100" dirty="0">
                        <a:effectLst/>
                        <a:latin typeface="Calibri"/>
                        <a:ea typeface="Times New Roman"/>
                        <a:cs typeface="Times New Roman"/>
                      </a:endParaRPr>
                    </a:p>
                    <a:p>
                      <a:pPr marL="234950" marR="0">
                        <a:lnSpc>
                          <a:spcPct val="115000"/>
                        </a:lnSpc>
                        <a:spcBef>
                          <a:spcPts val="0"/>
                        </a:spcBef>
                        <a:spcAft>
                          <a:spcPts val="0"/>
                        </a:spcAft>
                      </a:pPr>
                      <a:r>
                        <a:rPr lang="en-US" sz="1400" b="0" u="none" dirty="0">
                          <a:effectLst/>
                          <a:latin typeface="Times New Roman"/>
                          <a:ea typeface="Times New Roman"/>
                          <a:cs typeface="Times New Roman"/>
                        </a:rPr>
                        <a:t>DR ST</a:t>
                      </a:r>
                      <a:r>
                        <a:rPr lang="en-US" sz="1400" b="0" u="none" spc="-5" dirty="0">
                          <a:effectLst/>
                          <a:latin typeface="Times New Roman"/>
                          <a:ea typeface="Times New Roman"/>
                          <a:cs typeface="Times New Roman"/>
                        </a:rPr>
                        <a:t>A</a:t>
                      </a:r>
                      <a:r>
                        <a:rPr lang="en-US" sz="1400" b="0" u="none" dirty="0">
                          <a:effectLst/>
                          <a:latin typeface="Times New Roman"/>
                          <a:ea typeface="Times New Roman"/>
                          <a:cs typeface="Times New Roman"/>
                        </a:rPr>
                        <a:t>GE</a:t>
                      </a:r>
                      <a:endParaRPr lang="en-US" sz="1400" b="0" u="none" dirty="0">
                        <a:effectLst/>
                        <a:latin typeface="Calibri"/>
                        <a:ea typeface="Times New Roman"/>
                        <a:cs typeface="Times New Roman"/>
                      </a:endParaRPr>
                    </a:p>
                  </a:txBody>
                  <a:tcPr marL="0" marR="0" marT="0" marB="0"/>
                </a:tc>
                <a:tc>
                  <a:txBody>
                    <a:bodyPr/>
                    <a:lstStyle/>
                    <a:p>
                      <a:pPr marL="76835" marR="54610" indent="75565">
                        <a:lnSpc>
                          <a:spcPct val="115000"/>
                        </a:lnSpc>
                        <a:spcBef>
                          <a:spcPts val="25"/>
                        </a:spcBef>
                        <a:spcAft>
                          <a:spcPts val="0"/>
                        </a:spcAft>
                      </a:pPr>
                      <a:r>
                        <a:rPr lang="en-US" sz="1400" b="0" u="none" dirty="0">
                          <a:effectLst/>
                          <a:latin typeface="Times New Roman"/>
                          <a:ea typeface="Times New Roman"/>
                          <a:cs typeface="Times New Roman"/>
                        </a:rPr>
                        <a:t>FUN</a:t>
                      </a:r>
                      <a:r>
                        <a:rPr lang="en-US" sz="1400" b="0" u="none" spc="-5" dirty="0">
                          <a:effectLst/>
                          <a:latin typeface="Times New Roman"/>
                          <a:ea typeface="Times New Roman"/>
                          <a:cs typeface="Times New Roman"/>
                        </a:rPr>
                        <a:t>D</a:t>
                      </a:r>
                      <a:r>
                        <a:rPr lang="en-US" sz="1400" b="0" u="none" dirty="0">
                          <a:effectLst/>
                          <a:latin typeface="Times New Roman"/>
                          <a:ea typeface="Times New Roman"/>
                          <a:cs typeface="Times New Roman"/>
                        </a:rPr>
                        <a:t>AS IMAGE</a:t>
                      </a:r>
                      <a:r>
                        <a:rPr lang="en-US" sz="1400" b="0" u="none" spc="-5" dirty="0">
                          <a:effectLst/>
                          <a:latin typeface="Times New Roman"/>
                          <a:ea typeface="Times New Roman"/>
                          <a:cs typeface="Times New Roman"/>
                        </a:rPr>
                        <a:t> </a:t>
                      </a:r>
                      <a:r>
                        <a:rPr lang="en-US" sz="1400" b="0" u="none" dirty="0">
                          <a:effectLst/>
                          <a:latin typeface="Times New Roman"/>
                          <a:ea typeface="Times New Roman"/>
                          <a:cs typeface="Times New Roman"/>
                        </a:rPr>
                        <a:t>NO</a:t>
                      </a:r>
                      <a:endParaRPr lang="en-US" sz="1400" b="0" u="none" dirty="0">
                        <a:effectLst/>
                        <a:latin typeface="Calibri"/>
                        <a:ea typeface="Times New Roman"/>
                        <a:cs typeface="Times New Roman"/>
                      </a:endParaRPr>
                    </a:p>
                  </a:txBody>
                  <a:tcPr marL="0" marR="0" marT="0" marB="0"/>
                </a:tc>
                <a:tc>
                  <a:txBody>
                    <a:bodyPr/>
                    <a:lstStyle/>
                    <a:p>
                      <a:pPr marL="419735" marR="88265" indent="-308610">
                        <a:lnSpc>
                          <a:spcPct val="115000"/>
                        </a:lnSpc>
                        <a:spcBef>
                          <a:spcPts val="25"/>
                        </a:spcBef>
                        <a:spcAft>
                          <a:spcPts val="0"/>
                        </a:spcAft>
                      </a:pPr>
                      <a:r>
                        <a:rPr lang="en-US" sz="1400" b="0" u="none" dirty="0">
                          <a:effectLst/>
                          <a:latin typeface="Times New Roman"/>
                          <a:ea typeface="Times New Roman"/>
                          <a:cs typeface="Times New Roman"/>
                        </a:rPr>
                        <a:t>B</a:t>
                      </a:r>
                      <a:r>
                        <a:rPr lang="en-US" sz="1400" b="0" u="none" spc="-5" dirty="0">
                          <a:effectLst/>
                          <a:latin typeface="Times New Roman"/>
                          <a:ea typeface="Times New Roman"/>
                          <a:cs typeface="Times New Roman"/>
                        </a:rPr>
                        <a:t>L</a:t>
                      </a:r>
                      <a:r>
                        <a:rPr lang="en-US" sz="1400" b="0" u="none" dirty="0">
                          <a:effectLst/>
                          <a:latin typeface="Times New Roman"/>
                          <a:ea typeface="Times New Roman"/>
                          <a:cs typeface="Times New Roman"/>
                        </a:rPr>
                        <a:t>OOD V</a:t>
                      </a:r>
                      <a:r>
                        <a:rPr lang="en-US" sz="1400" b="0" u="none" spc="5" dirty="0">
                          <a:effectLst/>
                          <a:latin typeface="Times New Roman"/>
                          <a:ea typeface="Times New Roman"/>
                          <a:cs typeface="Times New Roman"/>
                        </a:rPr>
                        <a:t>E</a:t>
                      </a:r>
                      <a:r>
                        <a:rPr lang="en-US" sz="1400" b="0" u="none" spc="-5" dirty="0">
                          <a:effectLst/>
                          <a:latin typeface="Times New Roman"/>
                          <a:ea typeface="Times New Roman"/>
                          <a:cs typeface="Times New Roman"/>
                        </a:rPr>
                        <a:t>S</a:t>
                      </a:r>
                      <a:r>
                        <a:rPr lang="en-US" sz="1400" b="0" u="none" dirty="0">
                          <a:effectLst/>
                          <a:latin typeface="Times New Roman"/>
                          <a:ea typeface="Times New Roman"/>
                          <a:cs typeface="Times New Roman"/>
                        </a:rPr>
                        <a:t>SEL A</a:t>
                      </a:r>
                      <a:r>
                        <a:rPr lang="en-US" sz="1400" b="0" u="none" spc="5" dirty="0">
                          <a:effectLst/>
                          <a:latin typeface="Times New Roman"/>
                          <a:ea typeface="Times New Roman"/>
                          <a:cs typeface="Times New Roman"/>
                        </a:rPr>
                        <a:t>R</a:t>
                      </a:r>
                      <a:r>
                        <a:rPr lang="en-US" sz="1400" b="0" u="none" spc="-10" dirty="0">
                          <a:effectLst/>
                          <a:latin typeface="Times New Roman"/>
                          <a:ea typeface="Times New Roman"/>
                          <a:cs typeface="Times New Roman"/>
                        </a:rPr>
                        <a:t>E</a:t>
                      </a:r>
                      <a:r>
                        <a:rPr lang="en-US" sz="1400" b="0" u="none" dirty="0">
                          <a:effectLst/>
                          <a:latin typeface="Times New Roman"/>
                          <a:ea typeface="Times New Roman"/>
                          <a:cs typeface="Times New Roman"/>
                        </a:rPr>
                        <a:t>A</a:t>
                      </a:r>
                      <a:endParaRPr lang="en-US" sz="1400" b="0" u="none" dirty="0">
                        <a:effectLst/>
                        <a:latin typeface="Calibri"/>
                        <a:ea typeface="Times New Roman"/>
                        <a:cs typeface="Times New Roman"/>
                      </a:endParaRPr>
                    </a:p>
                  </a:txBody>
                  <a:tcPr marL="0" marR="0" marT="0" marB="0"/>
                </a:tc>
                <a:tc>
                  <a:txBody>
                    <a:bodyPr/>
                    <a:lstStyle/>
                    <a:p>
                      <a:pPr marL="0" marR="0">
                        <a:lnSpc>
                          <a:spcPts val="650"/>
                        </a:lnSpc>
                        <a:spcBef>
                          <a:spcPts val="40"/>
                        </a:spcBef>
                        <a:spcAft>
                          <a:spcPts val="0"/>
                        </a:spcAft>
                      </a:pPr>
                      <a:r>
                        <a:rPr lang="en-US" sz="650" dirty="0">
                          <a:effectLst/>
                          <a:latin typeface="Times New Roman"/>
                          <a:ea typeface="Times New Roman"/>
                          <a:cs typeface="Times New Roman"/>
                        </a:rPr>
                        <a:t> </a:t>
                      </a:r>
                      <a:endParaRPr lang="en-US" sz="1100" dirty="0">
                        <a:effectLst/>
                        <a:latin typeface="Calibri"/>
                        <a:ea typeface="Times New Roman"/>
                        <a:cs typeface="Times New Roman"/>
                      </a:endParaRPr>
                    </a:p>
                    <a:p>
                      <a:pPr marL="219710" marR="0">
                        <a:lnSpc>
                          <a:spcPct val="115000"/>
                        </a:lnSpc>
                        <a:spcBef>
                          <a:spcPts val="0"/>
                        </a:spcBef>
                        <a:spcAft>
                          <a:spcPts val="0"/>
                        </a:spcAft>
                      </a:pPr>
                      <a:r>
                        <a:rPr lang="en-US" sz="1400" b="0" u="none" dirty="0">
                          <a:effectLst/>
                          <a:latin typeface="Times New Roman"/>
                          <a:ea typeface="Times New Roman"/>
                          <a:cs typeface="Times New Roman"/>
                        </a:rPr>
                        <a:t>DR ST</a:t>
                      </a:r>
                      <a:r>
                        <a:rPr lang="en-US" sz="1400" b="0" u="none" spc="-5" dirty="0">
                          <a:effectLst/>
                          <a:latin typeface="Times New Roman"/>
                          <a:ea typeface="Times New Roman"/>
                          <a:cs typeface="Times New Roman"/>
                        </a:rPr>
                        <a:t>A</a:t>
                      </a:r>
                      <a:r>
                        <a:rPr lang="en-US" sz="1400" b="0" u="none" dirty="0">
                          <a:effectLst/>
                          <a:latin typeface="Times New Roman"/>
                          <a:ea typeface="Times New Roman"/>
                          <a:cs typeface="Times New Roman"/>
                        </a:rPr>
                        <a:t>GE</a:t>
                      </a:r>
                      <a:endParaRPr lang="en-US" sz="1400" b="0" u="none" dirty="0">
                        <a:effectLst/>
                        <a:latin typeface="Calibri"/>
                        <a:ea typeface="Times New Roman"/>
                        <a:cs typeface="Times New Roman"/>
                      </a:endParaRPr>
                    </a:p>
                  </a:txBody>
                  <a:tcPr marL="0" marR="0" marT="0" marB="0"/>
                </a:tc>
              </a:tr>
              <a:tr h="533400">
                <a:tc>
                  <a:txBody>
                    <a:bodyPr/>
                    <a:lstStyle/>
                    <a:p>
                      <a:pPr marL="151130" marR="0">
                        <a:lnSpc>
                          <a:spcPts val="1365"/>
                        </a:lnSpc>
                        <a:spcBef>
                          <a:spcPts val="0"/>
                        </a:spcBef>
                        <a:spcAft>
                          <a:spcPts val="0"/>
                        </a:spcAft>
                      </a:pPr>
                      <a:r>
                        <a:rPr lang="en-US" sz="1600" dirty="0">
                          <a:effectLst/>
                          <a:latin typeface="Times New Roman"/>
                          <a:ea typeface="Times New Roman"/>
                          <a:cs typeface="Times New Roman"/>
                        </a:rPr>
                        <a:t>I</a:t>
                      </a:r>
                      <a:r>
                        <a:rPr lang="en-US" sz="1600" spc="-5" dirty="0">
                          <a:effectLst/>
                          <a:latin typeface="Times New Roman"/>
                          <a:ea typeface="Times New Roman"/>
                          <a:cs typeface="Times New Roman"/>
                        </a:rPr>
                        <a:t>m</a:t>
                      </a:r>
                      <a:r>
                        <a:rPr lang="en-US" sz="1600" dirty="0">
                          <a:effectLst/>
                          <a:latin typeface="Times New Roman"/>
                          <a:ea typeface="Times New Roman"/>
                          <a:cs typeface="Times New Roman"/>
                        </a:rPr>
                        <a:t>ag</a:t>
                      </a:r>
                      <a:r>
                        <a:rPr lang="en-US" sz="1600" spc="5" dirty="0">
                          <a:effectLst/>
                          <a:latin typeface="Times New Roman"/>
                          <a:ea typeface="Times New Roman"/>
                          <a:cs typeface="Times New Roman"/>
                        </a:rPr>
                        <a:t>e</a:t>
                      </a:r>
                      <a:r>
                        <a:rPr lang="en-US" sz="1600" dirty="0">
                          <a:effectLst/>
                          <a:latin typeface="Times New Roman"/>
                          <a:ea typeface="Times New Roman"/>
                          <a:cs typeface="Times New Roman"/>
                        </a:rPr>
                        <a:t>-1</a:t>
                      </a:r>
                      <a:endParaRPr lang="en-US" sz="1600" dirty="0">
                        <a:effectLst/>
                        <a:latin typeface="Calibri"/>
                        <a:ea typeface="Times New Roman"/>
                        <a:cs typeface="Times New Roman"/>
                      </a:endParaRPr>
                    </a:p>
                  </a:txBody>
                  <a:tcPr marL="0" marR="0" marT="0" marB="0">
                    <a:solidFill>
                      <a:schemeClr val="accent1">
                        <a:tint val="40000"/>
                      </a:schemeClr>
                    </a:solidFill>
                  </a:tcPr>
                </a:tc>
                <a:tc>
                  <a:txBody>
                    <a:bodyPr/>
                    <a:lstStyle/>
                    <a:p>
                      <a:pPr marL="0" marR="0">
                        <a:lnSpc>
                          <a:spcPts val="550"/>
                        </a:lnSpc>
                        <a:spcBef>
                          <a:spcPts val="35"/>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58775" marR="358775" algn="ctr">
                        <a:lnSpc>
                          <a:spcPct val="115000"/>
                        </a:lnSpc>
                        <a:spcBef>
                          <a:spcPts val="0"/>
                        </a:spcBef>
                        <a:spcAft>
                          <a:spcPts val="0"/>
                        </a:spcAft>
                      </a:pPr>
                      <a:r>
                        <a:rPr lang="en-US" sz="1600">
                          <a:effectLst/>
                          <a:latin typeface="Times New Roman"/>
                          <a:ea typeface="Times New Roman"/>
                          <a:cs typeface="Times New Roman"/>
                        </a:rPr>
                        <a:t>24807</a:t>
                      </a:r>
                      <a:endParaRPr lang="en-US" sz="1600">
                        <a:effectLst/>
                        <a:latin typeface="Calibri"/>
                        <a:ea typeface="Times New Roman"/>
                        <a:cs typeface="Times New Roman"/>
                      </a:endParaRPr>
                    </a:p>
                  </a:txBody>
                  <a:tcPr marL="0" marR="0" marT="0" marB="0"/>
                </a:tc>
                <a:tc>
                  <a:txBody>
                    <a:bodyPr/>
                    <a:lstStyle/>
                    <a:p>
                      <a:pPr marL="249555" marR="0">
                        <a:lnSpc>
                          <a:spcPct val="115000"/>
                        </a:lnSpc>
                        <a:spcBef>
                          <a:spcPts val="110"/>
                        </a:spcBef>
                        <a:spcAft>
                          <a:spcPts val="0"/>
                        </a:spcAft>
                      </a:pPr>
                      <a:r>
                        <a:rPr lang="en-US" sz="1600">
                          <a:effectLst/>
                          <a:latin typeface="Times New Roman"/>
                          <a:ea typeface="Times New Roman"/>
                          <a:cs typeface="Times New Roman"/>
                        </a:rPr>
                        <a:t>M</a:t>
                      </a:r>
                      <a:r>
                        <a:rPr lang="en-US" sz="1600" spc="-5">
                          <a:effectLst/>
                          <a:latin typeface="Times New Roman"/>
                          <a:ea typeface="Times New Roman"/>
                          <a:cs typeface="Times New Roman"/>
                        </a:rPr>
                        <a:t>i</a:t>
                      </a:r>
                      <a:r>
                        <a:rPr lang="en-US" sz="1600">
                          <a:effectLst/>
                          <a:latin typeface="Times New Roman"/>
                          <a:ea typeface="Times New Roman"/>
                          <a:cs typeface="Times New Roman"/>
                        </a:rPr>
                        <a:t>ld </a:t>
                      </a:r>
                      <a:r>
                        <a:rPr lang="en-US" sz="1600" spc="5">
                          <a:effectLst/>
                          <a:latin typeface="Times New Roman"/>
                          <a:ea typeface="Times New Roman"/>
                          <a:cs typeface="Times New Roman"/>
                        </a:rPr>
                        <a:t>N</a:t>
                      </a:r>
                      <a:r>
                        <a:rPr lang="en-US" sz="1600" spc="-5">
                          <a:effectLst/>
                          <a:latin typeface="Times New Roman"/>
                          <a:ea typeface="Times New Roman"/>
                          <a:cs typeface="Times New Roman"/>
                        </a:rPr>
                        <a:t>P</a:t>
                      </a:r>
                      <a:r>
                        <a:rPr lang="en-US" sz="1600">
                          <a:effectLst/>
                          <a:latin typeface="Times New Roman"/>
                          <a:ea typeface="Times New Roman"/>
                          <a:cs typeface="Times New Roman"/>
                        </a:rPr>
                        <a:t>DR</a:t>
                      </a:r>
                      <a:endParaRPr lang="en-US" sz="1600">
                        <a:effectLst/>
                        <a:latin typeface="Calibri"/>
                        <a:ea typeface="Times New Roman"/>
                        <a:cs typeface="Times New Roman"/>
                      </a:endParaRPr>
                    </a:p>
                  </a:txBody>
                  <a:tcPr marL="0" marR="0" marT="0" marB="0"/>
                </a:tc>
                <a:tc>
                  <a:txBody>
                    <a:bodyPr/>
                    <a:lstStyle/>
                    <a:p>
                      <a:pPr marL="118110" marR="0">
                        <a:lnSpc>
                          <a:spcPts val="1365"/>
                        </a:lnSpc>
                        <a:spcBef>
                          <a:spcPts val="0"/>
                        </a:spcBef>
                        <a:spcAft>
                          <a:spcPts val="0"/>
                        </a:spcAft>
                      </a:pPr>
                      <a:r>
                        <a:rPr lang="en-US" sz="1600" dirty="0">
                          <a:effectLst/>
                          <a:latin typeface="Times New Roman"/>
                          <a:ea typeface="Times New Roman"/>
                          <a:cs typeface="Times New Roman"/>
                        </a:rPr>
                        <a:t>I</a:t>
                      </a:r>
                      <a:r>
                        <a:rPr lang="en-US" sz="1600" spc="-5" dirty="0">
                          <a:effectLst/>
                          <a:latin typeface="Times New Roman"/>
                          <a:ea typeface="Times New Roman"/>
                          <a:cs typeface="Times New Roman"/>
                        </a:rPr>
                        <a:t>m</a:t>
                      </a:r>
                      <a:r>
                        <a:rPr lang="en-US" sz="1600" dirty="0">
                          <a:effectLst/>
                          <a:latin typeface="Times New Roman"/>
                          <a:ea typeface="Times New Roman"/>
                          <a:cs typeface="Times New Roman"/>
                        </a:rPr>
                        <a:t>age-11</a:t>
                      </a:r>
                      <a:endParaRPr lang="en-US" sz="1600" dirty="0">
                        <a:effectLst/>
                        <a:latin typeface="Calibri"/>
                        <a:ea typeface="Times New Roman"/>
                        <a:cs typeface="Times New Roman"/>
                      </a:endParaRPr>
                    </a:p>
                  </a:txBody>
                  <a:tcPr marL="0" marR="0" marT="0" marB="0"/>
                </a:tc>
                <a:tc>
                  <a:txBody>
                    <a:bodyPr/>
                    <a:lstStyle/>
                    <a:p>
                      <a:pPr marL="0" marR="0">
                        <a:lnSpc>
                          <a:spcPts val="550"/>
                        </a:lnSpc>
                        <a:spcBef>
                          <a:spcPts val="35"/>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85445" marR="385445" algn="ctr">
                        <a:lnSpc>
                          <a:spcPct val="115000"/>
                        </a:lnSpc>
                        <a:spcBef>
                          <a:spcPts val="0"/>
                        </a:spcBef>
                        <a:spcAft>
                          <a:spcPts val="0"/>
                        </a:spcAft>
                      </a:pPr>
                      <a:r>
                        <a:rPr lang="en-US" sz="1600">
                          <a:effectLst/>
                          <a:latin typeface="Times New Roman"/>
                          <a:ea typeface="Times New Roman"/>
                          <a:cs typeface="Times New Roman"/>
                        </a:rPr>
                        <a:t>23740</a:t>
                      </a:r>
                      <a:endParaRPr lang="en-US" sz="1600">
                        <a:effectLst/>
                        <a:latin typeface="Calibri"/>
                        <a:ea typeface="Times New Roman"/>
                        <a:cs typeface="Times New Roman"/>
                      </a:endParaRPr>
                    </a:p>
                  </a:txBody>
                  <a:tcPr marL="0" marR="0" marT="0" marB="0"/>
                </a:tc>
                <a:tc>
                  <a:txBody>
                    <a:bodyPr/>
                    <a:lstStyle/>
                    <a:p>
                      <a:pPr marL="234315" marR="0">
                        <a:lnSpc>
                          <a:spcPct val="115000"/>
                        </a:lnSpc>
                        <a:spcBef>
                          <a:spcPts val="110"/>
                        </a:spcBef>
                        <a:spcAft>
                          <a:spcPts val="0"/>
                        </a:spcAft>
                      </a:pPr>
                      <a:r>
                        <a:rPr lang="en-US" sz="1600">
                          <a:effectLst/>
                          <a:latin typeface="Times New Roman"/>
                          <a:ea typeface="Times New Roman"/>
                          <a:cs typeface="Times New Roman"/>
                        </a:rPr>
                        <a:t>M</a:t>
                      </a:r>
                      <a:r>
                        <a:rPr lang="en-US" sz="1600" spc="-5">
                          <a:effectLst/>
                          <a:latin typeface="Times New Roman"/>
                          <a:ea typeface="Times New Roman"/>
                          <a:cs typeface="Times New Roman"/>
                        </a:rPr>
                        <a:t>i</a:t>
                      </a:r>
                      <a:r>
                        <a:rPr lang="en-US" sz="1600">
                          <a:effectLst/>
                          <a:latin typeface="Times New Roman"/>
                          <a:ea typeface="Times New Roman"/>
                          <a:cs typeface="Times New Roman"/>
                        </a:rPr>
                        <a:t>ld </a:t>
                      </a:r>
                      <a:r>
                        <a:rPr lang="en-US" sz="1600" spc="5">
                          <a:effectLst/>
                          <a:latin typeface="Times New Roman"/>
                          <a:ea typeface="Times New Roman"/>
                          <a:cs typeface="Times New Roman"/>
                        </a:rPr>
                        <a:t>N</a:t>
                      </a:r>
                      <a:r>
                        <a:rPr lang="en-US" sz="1600" spc="-5">
                          <a:effectLst/>
                          <a:latin typeface="Times New Roman"/>
                          <a:ea typeface="Times New Roman"/>
                          <a:cs typeface="Times New Roman"/>
                        </a:rPr>
                        <a:t>P</a:t>
                      </a:r>
                      <a:r>
                        <a:rPr lang="en-US" sz="1600" spc="5">
                          <a:effectLst/>
                          <a:latin typeface="Times New Roman"/>
                          <a:ea typeface="Times New Roman"/>
                          <a:cs typeface="Times New Roman"/>
                        </a:rPr>
                        <a:t>DR</a:t>
                      </a:r>
                      <a:endParaRPr lang="en-US" sz="1600">
                        <a:effectLst/>
                        <a:latin typeface="Calibri"/>
                        <a:ea typeface="Times New Roman"/>
                        <a:cs typeface="Times New Roman"/>
                      </a:endParaRPr>
                    </a:p>
                  </a:txBody>
                  <a:tcPr marL="0" marR="0" marT="0" marB="0"/>
                </a:tc>
              </a:tr>
              <a:tr h="533400">
                <a:tc>
                  <a:txBody>
                    <a:bodyPr/>
                    <a:lstStyle/>
                    <a:p>
                      <a:pPr marL="151130" marR="0">
                        <a:lnSpc>
                          <a:spcPct val="115000"/>
                        </a:lnSpc>
                        <a:spcBef>
                          <a:spcPts val="85"/>
                        </a:spcBef>
                        <a:spcAft>
                          <a:spcPts val="0"/>
                        </a:spcAft>
                      </a:pPr>
                      <a:r>
                        <a:rPr lang="en-US" sz="1600" dirty="0">
                          <a:effectLst/>
                          <a:latin typeface="Times New Roman"/>
                          <a:ea typeface="Times New Roman"/>
                          <a:cs typeface="Times New Roman"/>
                        </a:rPr>
                        <a:t>I</a:t>
                      </a:r>
                      <a:r>
                        <a:rPr lang="en-US" sz="1600" spc="-5" dirty="0">
                          <a:effectLst/>
                          <a:latin typeface="Times New Roman"/>
                          <a:ea typeface="Times New Roman"/>
                          <a:cs typeface="Times New Roman"/>
                        </a:rPr>
                        <a:t>m</a:t>
                      </a:r>
                      <a:r>
                        <a:rPr lang="en-US" sz="1600" dirty="0">
                          <a:effectLst/>
                          <a:latin typeface="Times New Roman"/>
                          <a:ea typeface="Times New Roman"/>
                          <a:cs typeface="Times New Roman"/>
                        </a:rPr>
                        <a:t>ag</a:t>
                      </a:r>
                      <a:r>
                        <a:rPr lang="en-US" sz="1600" spc="5" dirty="0">
                          <a:effectLst/>
                          <a:latin typeface="Times New Roman"/>
                          <a:ea typeface="Times New Roman"/>
                          <a:cs typeface="Times New Roman"/>
                        </a:rPr>
                        <a:t>e</a:t>
                      </a:r>
                      <a:r>
                        <a:rPr lang="en-US" sz="1600" dirty="0">
                          <a:effectLst/>
                          <a:latin typeface="Times New Roman"/>
                          <a:ea typeface="Times New Roman"/>
                          <a:cs typeface="Times New Roman"/>
                        </a:rPr>
                        <a:t>-2</a:t>
                      </a:r>
                      <a:endParaRPr lang="en-US" sz="1600" dirty="0">
                        <a:effectLst/>
                        <a:latin typeface="Calibri"/>
                        <a:ea typeface="Times New Roman"/>
                        <a:cs typeface="Times New Roman"/>
                      </a:endParaRPr>
                    </a:p>
                  </a:txBody>
                  <a:tcPr marL="0" marR="0" marT="0" marB="0"/>
                </a:tc>
                <a:tc>
                  <a:txBody>
                    <a:bodyPr/>
                    <a:lstStyle/>
                    <a:p>
                      <a:pPr marL="0" marR="0">
                        <a:lnSpc>
                          <a:spcPts val="650"/>
                        </a:lnSpc>
                        <a:spcBef>
                          <a:spcPts val="35"/>
                        </a:spcBef>
                        <a:spcAft>
                          <a:spcPts val="0"/>
                        </a:spcAft>
                      </a:pPr>
                      <a:r>
                        <a:rPr lang="en-US" sz="1600" dirty="0">
                          <a:effectLst/>
                          <a:latin typeface="Times New Roman"/>
                          <a:ea typeface="Times New Roman"/>
                          <a:cs typeface="Times New Roman"/>
                        </a:rPr>
                        <a:t> </a:t>
                      </a:r>
                      <a:endParaRPr lang="en-US" sz="1600" dirty="0">
                        <a:effectLst/>
                        <a:latin typeface="Calibri"/>
                        <a:ea typeface="Times New Roman"/>
                        <a:cs typeface="Times New Roman"/>
                      </a:endParaRPr>
                    </a:p>
                    <a:p>
                      <a:pPr marL="358775" marR="358775" algn="ctr">
                        <a:lnSpc>
                          <a:spcPct val="115000"/>
                        </a:lnSpc>
                        <a:spcBef>
                          <a:spcPts val="0"/>
                        </a:spcBef>
                        <a:spcAft>
                          <a:spcPts val="0"/>
                        </a:spcAft>
                      </a:pPr>
                      <a:r>
                        <a:rPr lang="en-US" sz="1600" dirty="0">
                          <a:effectLst/>
                          <a:latin typeface="Times New Roman"/>
                          <a:ea typeface="Times New Roman"/>
                          <a:cs typeface="Times New Roman"/>
                        </a:rPr>
                        <a:t>24467</a:t>
                      </a:r>
                      <a:endParaRPr lang="en-US" sz="1600" dirty="0">
                        <a:effectLst/>
                        <a:latin typeface="Calibri"/>
                        <a:ea typeface="Times New Roman"/>
                        <a:cs typeface="Times New Roman"/>
                      </a:endParaRPr>
                    </a:p>
                  </a:txBody>
                  <a:tcPr marL="0" marR="0" marT="0" marB="0"/>
                </a:tc>
                <a:tc>
                  <a:txBody>
                    <a:bodyPr/>
                    <a:lstStyle/>
                    <a:p>
                      <a:pPr marL="249555" marR="0">
                        <a:lnSpc>
                          <a:spcPct val="115000"/>
                        </a:lnSpc>
                        <a:spcBef>
                          <a:spcPts val="210"/>
                        </a:spcBef>
                        <a:spcAft>
                          <a:spcPts val="0"/>
                        </a:spcAft>
                      </a:pPr>
                      <a:r>
                        <a:rPr lang="en-US" sz="1600">
                          <a:effectLst/>
                          <a:latin typeface="Times New Roman"/>
                          <a:ea typeface="Times New Roman"/>
                          <a:cs typeface="Times New Roman"/>
                        </a:rPr>
                        <a:t>M</a:t>
                      </a:r>
                      <a:r>
                        <a:rPr lang="en-US" sz="1600" spc="-5">
                          <a:effectLst/>
                          <a:latin typeface="Times New Roman"/>
                          <a:ea typeface="Times New Roman"/>
                          <a:cs typeface="Times New Roman"/>
                        </a:rPr>
                        <a:t>i</a:t>
                      </a:r>
                      <a:r>
                        <a:rPr lang="en-US" sz="1600">
                          <a:effectLst/>
                          <a:latin typeface="Times New Roman"/>
                          <a:ea typeface="Times New Roman"/>
                          <a:cs typeface="Times New Roman"/>
                        </a:rPr>
                        <a:t>ld </a:t>
                      </a:r>
                      <a:r>
                        <a:rPr lang="en-US" sz="1600" spc="5">
                          <a:effectLst/>
                          <a:latin typeface="Times New Roman"/>
                          <a:ea typeface="Times New Roman"/>
                          <a:cs typeface="Times New Roman"/>
                        </a:rPr>
                        <a:t>N</a:t>
                      </a:r>
                      <a:r>
                        <a:rPr lang="en-US" sz="1600" spc="-5">
                          <a:effectLst/>
                          <a:latin typeface="Times New Roman"/>
                          <a:ea typeface="Times New Roman"/>
                          <a:cs typeface="Times New Roman"/>
                        </a:rPr>
                        <a:t>P</a:t>
                      </a:r>
                      <a:r>
                        <a:rPr lang="en-US" sz="1600">
                          <a:effectLst/>
                          <a:latin typeface="Times New Roman"/>
                          <a:ea typeface="Times New Roman"/>
                          <a:cs typeface="Times New Roman"/>
                        </a:rPr>
                        <a:t>DR</a:t>
                      </a:r>
                      <a:endParaRPr lang="en-US" sz="1600">
                        <a:effectLst/>
                        <a:latin typeface="Calibri"/>
                        <a:ea typeface="Times New Roman"/>
                        <a:cs typeface="Times New Roman"/>
                      </a:endParaRPr>
                    </a:p>
                  </a:txBody>
                  <a:tcPr marL="0" marR="0" marT="0" marB="0"/>
                </a:tc>
                <a:tc>
                  <a:txBody>
                    <a:bodyPr/>
                    <a:lstStyle/>
                    <a:p>
                      <a:pPr marL="118110" marR="0">
                        <a:lnSpc>
                          <a:spcPct val="115000"/>
                        </a:lnSpc>
                        <a:spcBef>
                          <a:spcPts val="85"/>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age-12</a:t>
                      </a:r>
                      <a:endParaRPr lang="en-US" sz="1600">
                        <a:effectLst/>
                        <a:latin typeface="Calibri"/>
                        <a:ea typeface="Times New Roman"/>
                        <a:cs typeface="Times New Roman"/>
                      </a:endParaRPr>
                    </a:p>
                  </a:txBody>
                  <a:tcPr marL="0" marR="0" marT="0" marB="0"/>
                </a:tc>
                <a:tc>
                  <a:txBody>
                    <a:bodyPr/>
                    <a:lstStyle/>
                    <a:p>
                      <a:pPr marL="0" marR="0">
                        <a:lnSpc>
                          <a:spcPts val="650"/>
                        </a:lnSpc>
                        <a:spcBef>
                          <a:spcPts val="35"/>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85445" marR="385445" algn="ctr">
                        <a:lnSpc>
                          <a:spcPct val="115000"/>
                        </a:lnSpc>
                        <a:spcBef>
                          <a:spcPts val="0"/>
                        </a:spcBef>
                        <a:spcAft>
                          <a:spcPts val="0"/>
                        </a:spcAft>
                      </a:pPr>
                      <a:r>
                        <a:rPr lang="en-US" sz="1600">
                          <a:effectLst/>
                          <a:latin typeface="Times New Roman"/>
                          <a:ea typeface="Times New Roman"/>
                          <a:cs typeface="Times New Roman"/>
                        </a:rPr>
                        <a:t>19467</a:t>
                      </a:r>
                      <a:endParaRPr lang="en-US" sz="1600">
                        <a:effectLst/>
                        <a:latin typeface="Calibri"/>
                        <a:ea typeface="Times New Roman"/>
                        <a:cs typeface="Times New Roman"/>
                      </a:endParaRPr>
                    </a:p>
                  </a:txBody>
                  <a:tcPr marL="0" marR="0" marT="0" marB="0"/>
                </a:tc>
                <a:tc>
                  <a:txBody>
                    <a:bodyPr/>
                    <a:lstStyle/>
                    <a:p>
                      <a:pPr marL="234315" marR="0">
                        <a:lnSpc>
                          <a:spcPct val="115000"/>
                        </a:lnSpc>
                        <a:spcBef>
                          <a:spcPts val="210"/>
                        </a:spcBef>
                        <a:spcAft>
                          <a:spcPts val="0"/>
                        </a:spcAft>
                      </a:pPr>
                      <a:r>
                        <a:rPr lang="en-US" sz="1600">
                          <a:effectLst/>
                          <a:latin typeface="Times New Roman"/>
                          <a:ea typeface="Times New Roman"/>
                          <a:cs typeface="Times New Roman"/>
                        </a:rPr>
                        <a:t>Nor</a:t>
                      </a:r>
                      <a:r>
                        <a:rPr lang="en-US" sz="1600" spc="-10">
                          <a:effectLst/>
                          <a:latin typeface="Times New Roman"/>
                          <a:ea typeface="Times New Roman"/>
                          <a:cs typeface="Times New Roman"/>
                        </a:rPr>
                        <a:t>m</a:t>
                      </a:r>
                      <a:r>
                        <a:rPr lang="en-US" sz="1600">
                          <a:effectLst/>
                          <a:latin typeface="Times New Roman"/>
                          <a:ea typeface="Times New Roman"/>
                          <a:cs typeface="Times New Roman"/>
                        </a:rPr>
                        <a:t>al E</a:t>
                      </a:r>
                      <a:r>
                        <a:rPr lang="en-US" sz="1600" spc="-5">
                          <a:effectLst/>
                          <a:latin typeface="Times New Roman"/>
                          <a:ea typeface="Times New Roman"/>
                          <a:cs typeface="Times New Roman"/>
                        </a:rPr>
                        <a:t>y</a:t>
                      </a:r>
                      <a:r>
                        <a:rPr lang="en-US" sz="1600">
                          <a:effectLst/>
                          <a:latin typeface="Times New Roman"/>
                          <a:ea typeface="Times New Roman"/>
                          <a:cs typeface="Times New Roman"/>
                        </a:rPr>
                        <a:t>e</a:t>
                      </a:r>
                      <a:endParaRPr lang="en-US" sz="1600">
                        <a:effectLst/>
                        <a:latin typeface="Calibri"/>
                        <a:ea typeface="Times New Roman"/>
                        <a:cs typeface="Times New Roman"/>
                      </a:endParaRPr>
                    </a:p>
                  </a:txBody>
                  <a:tcPr marL="0" marR="0" marT="0" marB="0"/>
                </a:tc>
              </a:tr>
              <a:tr h="533400">
                <a:tc>
                  <a:txBody>
                    <a:bodyPr/>
                    <a:lstStyle/>
                    <a:p>
                      <a:pPr marL="151130" marR="0">
                        <a:lnSpc>
                          <a:spcPct val="115000"/>
                        </a:lnSpc>
                        <a:spcBef>
                          <a:spcPts val="85"/>
                        </a:spcBef>
                        <a:spcAft>
                          <a:spcPts val="0"/>
                        </a:spcAft>
                      </a:pPr>
                      <a:r>
                        <a:rPr lang="en-US" sz="1600" dirty="0">
                          <a:effectLst/>
                          <a:latin typeface="Times New Roman"/>
                          <a:ea typeface="Times New Roman"/>
                          <a:cs typeface="Times New Roman"/>
                        </a:rPr>
                        <a:t>I</a:t>
                      </a:r>
                      <a:r>
                        <a:rPr lang="en-US" sz="1600" spc="-5" dirty="0">
                          <a:effectLst/>
                          <a:latin typeface="Times New Roman"/>
                          <a:ea typeface="Times New Roman"/>
                          <a:cs typeface="Times New Roman"/>
                        </a:rPr>
                        <a:t>m</a:t>
                      </a:r>
                      <a:r>
                        <a:rPr lang="en-US" sz="1600" dirty="0">
                          <a:effectLst/>
                          <a:latin typeface="Times New Roman"/>
                          <a:ea typeface="Times New Roman"/>
                          <a:cs typeface="Times New Roman"/>
                        </a:rPr>
                        <a:t>ag</a:t>
                      </a:r>
                      <a:r>
                        <a:rPr lang="en-US" sz="1600" spc="5" dirty="0">
                          <a:effectLst/>
                          <a:latin typeface="Times New Roman"/>
                          <a:ea typeface="Times New Roman"/>
                          <a:cs typeface="Times New Roman"/>
                        </a:rPr>
                        <a:t>e</a:t>
                      </a:r>
                      <a:r>
                        <a:rPr lang="en-US" sz="1600" dirty="0">
                          <a:effectLst/>
                          <a:latin typeface="Times New Roman"/>
                          <a:ea typeface="Times New Roman"/>
                          <a:cs typeface="Times New Roman"/>
                        </a:rPr>
                        <a:t>-3</a:t>
                      </a:r>
                      <a:endParaRPr lang="en-US" sz="1600" dirty="0">
                        <a:effectLst/>
                        <a:latin typeface="Calibri"/>
                        <a:ea typeface="Times New Roman"/>
                        <a:cs typeface="Times New Roman"/>
                      </a:endParaRPr>
                    </a:p>
                  </a:txBody>
                  <a:tcPr marL="0" marR="0" marT="0" marB="0"/>
                </a:tc>
                <a:tc>
                  <a:txBody>
                    <a:bodyPr/>
                    <a:lstStyle/>
                    <a:p>
                      <a:pPr marL="0" marR="0">
                        <a:lnSpc>
                          <a:spcPts val="650"/>
                        </a:lnSpc>
                        <a:spcBef>
                          <a:spcPts val="30"/>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58775" marR="358775" algn="ctr">
                        <a:lnSpc>
                          <a:spcPct val="115000"/>
                        </a:lnSpc>
                        <a:spcBef>
                          <a:spcPts val="0"/>
                        </a:spcBef>
                        <a:spcAft>
                          <a:spcPts val="0"/>
                        </a:spcAft>
                      </a:pPr>
                      <a:r>
                        <a:rPr lang="en-US" sz="1600">
                          <a:effectLst/>
                          <a:latin typeface="Times New Roman"/>
                          <a:ea typeface="Times New Roman"/>
                          <a:cs typeface="Times New Roman"/>
                        </a:rPr>
                        <a:t>19491</a:t>
                      </a:r>
                      <a:endParaRPr lang="en-US" sz="1600">
                        <a:effectLst/>
                        <a:latin typeface="Calibri"/>
                        <a:ea typeface="Times New Roman"/>
                        <a:cs typeface="Times New Roman"/>
                      </a:endParaRPr>
                    </a:p>
                  </a:txBody>
                  <a:tcPr marL="0" marR="0" marT="0" marB="0"/>
                </a:tc>
                <a:tc>
                  <a:txBody>
                    <a:bodyPr/>
                    <a:lstStyle/>
                    <a:p>
                      <a:pPr marL="249555" marR="0">
                        <a:lnSpc>
                          <a:spcPct val="115000"/>
                        </a:lnSpc>
                        <a:spcBef>
                          <a:spcPts val="210"/>
                        </a:spcBef>
                        <a:spcAft>
                          <a:spcPts val="0"/>
                        </a:spcAft>
                      </a:pPr>
                      <a:r>
                        <a:rPr lang="en-US" sz="1600">
                          <a:effectLst/>
                          <a:latin typeface="Times New Roman"/>
                          <a:ea typeface="Times New Roman"/>
                          <a:cs typeface="Times New Roman"/>
                        </a:rPr>
                        <a:t>Nor</a:t>
                      </a:r>
                      <a:r>
                        <a:rPr lang="en-US" sz="1600" spc="-10">
                          <a:effectLst/>
                          <a:latin typeface="Times New Roman"/>
                          <a:ea typeface="Times New Roman"/>
                          <a:cs typeface="Times New Roman"/>
                        </a:rPr>
                        <a:t>m</a:t>
                      </a:r>
                      <a:r>
                        <a:rPr lang="en-US" sz="1600">
                          <a:effectLst/>
                          <a:latin typeface="Times New Roman"/>
                          <a:ea typeface="Times New Roman"/>
                          <a:cs typeface="Times New Roman"/>
                        </a:rPr>
                        <a:t>al E</a:t>
                      </a:r>
                      <a:r>
                        <a:rPr lang="en-US" sz="1600" spc="-5">
                          <a:effectLst/>
                          <a:latin typeface="Times New Roman"/>
                          <a:ea typeface="Times New Roman"/>
                          <a:cs typeface="Times New Roman"/>
                        </a:rPr>
                        <a:t>y</a:t>
                      </a:r>
                      <a:r>
                        <a:rPr lang="en-US" sz="1600">
                          <a:effectLst/>
                          <a:latin typeface="Times New Roman"/>
                          <a:ea typeface="Times New Roman"/>
                          <a:cs typeface="Times New Roman"/>
                        </a:rPr>
                        <a:t>e</a:t>
                      </a:r>
                      <a:endParaRPr lang="en-US" sz="1600">
                        <a:effectLst/>
                        <a:latin typeface="Calibri"/>
                        <a:ea typeface="Times New Roman"/>
                        <a:cs typeface="Times New Roman"/>
                      </a:endParaRPr>
                    </a:p>
                  </a:txBody>
                  <a:tcPr marL="0" marR="0" marT="0" marB="0"/>
                </a:tc>
                <a:tc>
                  <a:txBody>
                    <a:bodyPr/>
                    <a:lstStyle/>
                    <a:p>
                      <a:pPr marL="118110" marR="0">
                        <a:lnSpc>
                          <a:spcPct val="115000"/>
                        </a:lnSpc>
                        <a:spcBef>
                          <a:spcPts val="85"/>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age-13</a:t>
                      </a:r>
                      <a:endParaRPr lang="en-US" sz="1600">
                        <a:effectLst/>
                        <a:latin typeface="Calibri"/>
                        <a:ea typeface="Times New Roman"/>
                        <a:cs typeface="Times New Roman"/>
                      </a:endParaRPr>
                    </a:p>
                  </a:txBody>
                  <a:tcPr marL="0" marR="0" marT="0" marB="0"/>
                </a:tc>
                <a:tc>
                  <a:txBody>
                    <a:bodyPr/>
                    <a:lstStyle/>
                    <a:p>
                      <a:pPr marL="0" marR="0">
                        <a:lnSpc>
                          <a:spcPts val="650"/>
                        </a:lnSpc>
                        <a:spcBef>
                          <a:spcPts val="30"/>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85445" marR="385445" algn="ctr">
                        <a:lnSpc>
                          <a:spcPct val="115000"/>
                        </a:lnSpc>
                        <a:spcBef>
                          <a:spcPts val="0"/>
                        </a:spcBef>
                        <a:spcAft>
                          <a:spcPts val="0"/>
                        </a:spcAft>
                      </a:pPr>
                      <a:r>
                        <a:rPr lang="en-US" sz="1600">
                          <a:effectLst/>
                          <a:latin typeface="Times New Roman"/>
                          <a:ea typeface="Times New Roman"/>
                          <a:cs typeface="Times New Roman"/>
                        </a:rPr>
                        <a:t>21006</a:t>
                      </a:r>
                      <a:endParaRPr lang="en-US" sz="1600">
                        <a:effectLst/>
                        <a:latin typeface="Calibri"/>
                        <a:ea typeface="Times New Roman"/>
                        <a:cs typeface="Times New Roman"/>
                      </a:endParaRPr>
                    </a:p>
                  </a:txBody>
                  <a:tcPr marL="0" marR="0" marT="0" marB="0"/>
                </a:tc>
                <a:tc>
                  <a:txBody>
                    <a:bodyPr/>
                    <a:lstStyle/>
                    <a:p>
                      <a:pPr marL="234315" marR="0">
                        <a:lnSpc>
                          <a:spcPct val="115000"/>
                        </a:lnSpc>
                        <a:spcBef>
                          <a:spcPts val="210"/>
                        </a:spcBef>
                        <a:spcAft>
                          <a:spcPts val="0"/>
                        </a:spcAft>
                      </a:pPr>
                      <a:r>
                        <a:rPr lang="en-US" sz="1600">
                          <a:effectLst/>
                          <a:latin typeface="Times New Roman"/>
                          <a:ea typeface="Times New Roman"/>
                          <a:cs typeface="Times New Roman"/>
                        </a:rPr>
                        <a:t>Nor</a:t>
                      </a:r>
                      <a:r>
                        <a:rPr lang="en-US" sz="1600" spc="-10">
                          <a:effectLst/>
                          <a:latin typeface="Times New Roman"/>
                          <a:ea typeface="Times New Roman"/>
                          <a:cs typeface="Times New Roman"/>
                        </a:rPr>
                        <a:t>m</a:t>
                      </a:r>
                      <a:r>
                        <a:rPr lang="en-US" sz="1600">
                          <a:effectLst/>
                          <a:latin typeface="Times New Roman"/>
                          <a:ea typeface="Times New Roman"/>
                          <a:cs typeface="Times New Roman"/>
                        </a:rPr>
                        <a:t>al E</a:t>
                      </a:r>
                      <a:r>
                        <a:rPr lang="en-US" sz="1600" spc="-5">
                          <a:effectLst/>
                          <a:latin typeface="Times New Roman"/>
                          <a:ea typeface="Times New Roman"/>
                          <a:cs typeface="Times New Roman"/>
                        </a:rPr>
                        <a:t>y</a:t>
                      </a:r>
                      <a:r>
                        <a:rPr lang="en-US" sz="1600">
                          <a:effectLst/>
                          <a:latin typeface="Times New Roman"/>
                          <a:ea typeface="Times New Roman"/>
                          <a:cs typeface="Times New Roman"/>
                        </a:rPr>
                        <a:t>e</a:t>
                      </a:r>
                      <a:endParaRPr lang="en-US" sz="1600">
                        <a:effectLst/>
                        <a:latin typeface="Calibri"/>
                        <a:ea typeface="Times New Roman"/>
                        <a:cs typeface="Times New Roman"/>
                      </a:endParaRPr>
                    </a:p>
                  </a:txBody>
                  <a:tcPr marL="0" marR="0" marT="0" marB="0"/>
                </a:tc>
              </a:tr>
              <a:tr h="533400">
                <a:tc>
                  <a:txBody>
                    <a:bodyPr/>
                    <a:lstStyle/>
                    <a:p>
                      <a:pPr marL="151130" marR="0">
                        <a:lnSpc>
                          <a:spcPct val="115000"/>
                        </a:lnSpc>
                        <a:spcBef>
                          <a:spcPts val="85"/>
                        </a:spcBef>
                        <a:spcAft>
                          <a:spcPts val="0"/>
                        </a:spcAft>
                      </a:pPr>
                      <a:r>
                        <a:rPr lang="en-US" sz="1600" dirty="0">
                          <a:effectLst/>
                          <a:latin typeface="Times New Roman"/>
                          <a:ea typeface="Times New Roman"/>
                          <a:cs typeface="Times New Roman"/>
                        </a:rPr>
                        <a:t>I</a:t>
                      </a:r>
                      <a:r>
                        <a:rPr lang="en-US" sz="1600" spc="-5" dirty="0">
                          <a:effectLst/>
                          <a:latin typeface="Times New Roman"/>
                          <a:ea typeface="Times New Roman"/>
                          <a:cs typeface="Times New Roman"/>
                        </a:rPr>
                        <a:t>m</a:t>
                      </a:r>
                      <a:r>
                        <a:rPr lang="en-US" sz="1600" dirty="0">
                          <a:effectLst/>
                          <a:latin typeface="Times New Roman"/>
                          <a:ea typeface="Times New Roman"/>
                          <a:cs typeface="Times New Roman"/>
                        </a:rPr>
                        <a:t>ag</a:t>
                      </a:r>
                      <a:r>
                        <a:rPr lang="en-US" sz="1600" spc="5" dirty="0">
                          <a:effectLst/>
                          <a:latin typeface="Times New Roman"/>
                          <a:ea typeface="Times New Roman"/>
                          <a:cs typeface="Times New Roman"/>
                        </a:rPr>
                        <a:t>e</a:t>
                      </a:r>
                      <a:r>
                        <a:rPr lang="en-US" sz="1600" dirty="0">
                          <a:effectLst/>
                          <a:latin typeface="Times New Roman"/>
                          <a:ea typeface="Times New Roman"/>
                          <a:cs typeface="Times New Roman"/>
                        </a:rPr>
                        <a:t>-4</a:t>
                      </a:r>
                      <a:endParaRPr lang="en-US" sz="1600" dirty="0">
                        <a:effectLst/>
                        <a:latin typeface="Calibri"/>
                        <a:ea typeface="Times New Roman"/>
                        <a:cs typeface="Times New Roman"/>
                      </a:endParaRPr>
                    </a:p>
                  </a:txBody>
                  <a:tcPr marL="0" marR="0" marT="0" marB="0"/>
                </a:tc>
                <a:tc>
                  <a:txBody>
                    <a:bodyPr/>
                    <a:lstStyle/>
                    <a:p>
                      <a:pPr marL="0" marR="0">
                        <a:lnSpc>
                          <a:spcPts val="650"/>
                        </a:lnSpc>
                        <a:spcBef>
                          <a:spcPts val="35"/>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58775" marR="358775" algn="ctr">
                        <a:lnSpc>
                          <a:spcPct val="115000"/>
                        </a:lnSpc>
                        <a:spcBef>
                          <a:spcPts val="0"/>
                        </a:spcBef>
                        <a:spcAft>
                          <a:spcPts val="0"/>
                        </a:spcAft>
                      </a:pPr>
                      <a:r>
                        <a:rPr lang="en-US" sz="1600">
                          <a:effectLst/>
                          <a:latin typeface="Times New Roman"/>
                          <a:ea typeface="Times New Roman"/>
                          <a:cs typeface="Times New Roman"/>
                        </a:rPr>
                        <a:t>21144</a:t>
                      </a:r>
                      <a:endParaRPr lang="en-US" sz="1600">
                        <a:effectLst/>
                        <a:latin typeface="Calibri"/>
                        <a:ea typeface="Times New Roman"/>
                        <a:cs typeface="Times New Roman"/>
                      </a:endParaRPr>
                    </a:p>
                  </a:txBody>
                  <a:tcPr marL="0" marR="0" marT="0" marB="0"/>
                </a:tc>
                <a:tc>
                  <a:txBody>
                    <a:bodyPr/>
                    <a:lstStyle/>
                    <a:p>
                      <a:pPr marL="249555" marR="0">
                        <a:lnSpc>
                          <a:spcPct val="115000"/>
                        </a:lnSpc>
                        <a:spcBef>
                          <a:spcPts val="210"/>
                        </a:spcBef>
                        <a:spcAft>
                          <a:spcPts val="0"/>
                        </a:spcAft>
                      </a:pPr>
                      <a:r>
                        <a:rPr lang="en-US" sz="1600">
                          <a:effectLst/>
                          <a:latin typeface="Times New Roman"/>
                          <a:ea typeface="Times New Roman"/>
                          <a:cs typeface="Times New Roman"/>
                        </a:rPr>
                        <a:t>Nor</a:t>
                      </a:r>
                      <a:r>
                        <a:rPr lang="en-US" sz="1600" spc="-10">
                          <a:effectLst/>
                          <a:latin typeface="Times New Roman"/>
                          <a:ea typeface="Times New Roman"/>
                          <a:cs typeface="Times New Roman"/>
                        </a:rPr>
                        <a:t>m</a:t>
                      </a:r>
                      <a:r>
                        <a:rPr lang="en-US" sz="1600">
                          <a:effectLst/>
                          <a:latin typeface="Times New Roman"/>
                          <a:ea typeface="Times New Roman"/>
                          <a:cs typeface="Times New Roman"/>
                        </a:rPr>
                        <a:t>al E</a:t>
                      </a:r>
                      <a:r>
                        <a:rPr lang="en-US" sz="1600" spc="-5">
                          <a:effectLst/>
                          <a:latin typeface="Times New Roman"/>
                          <a:ea typeface="Times New Roman"/>
                          <a:cs typeface="Times New Roman"/>
                        </a:rPr>
                        <a:t>y</a:t>
                      </a:r>
                      <a:r>
                        <a:rPr lang="en-US" sz="1600">
                          <a:effectLst/>
                          <a:latin typeface="Times New Roman"/>
                          <a:ea typeface="Times New Roman"/>
                          <a:cs typeface="Times New Roman"/>
                        </a:rPr>
                        <a:t>e</a:t>
                      </a:r>
                      <a:endParaRPr lang="en-US" sz="1600">
                        <a:effectLst/>
                        <a:latin typeface="Calibri"/>
                        <a:ea typeface="Times New Roman"/>
                        <a:cs typeface="Times New Roman"/>
                      </a:endParaRPr>
                    </a:p>
                  </a:txBody>
                  <a:tcPr marL="0" marR="0" marT="0" marB="0"/>
                </a:tc>
                <a:tc>
                  <a:txBody>
                    <a:bodyPr/>
                    <a:lstStyle/>
                    <a:p>
                      <a:pPr marL="118110" marR="0">
                        <a:lnSpc>
                          <a:spcPct val="115000"/>
                        </a:lnSpc>
                        <a:spcBef>
                          <a:spcPts val="85"/>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age-14</a:t>
                      </a:r>
                      <a:endParaRPr lang="en-US" sz="1600">
                        <a:effectLst/>
                        <a:latin typeface="Calibri"/>
                        <a:ea typeface="Times New Roman"/>
                        <a:cs typeface="Times New Roman"/>
                      </a:endParaRPr>
                    </a:p>
                  </a:txBody>
                  <a:tcPr marL="0" marR="0" marT="0" marB="0"/>
                </a:tc>
                <a:tc>
                  <a:txBody>
                    <a:bodyPr/>
                    <a:lstStyle/>
                    <a:p>
                      <a:pPr marL="0" marR="0">
                        <a:lnSpc>
                          <a:spcPts val="650"/>
                        </a:lnSpc>
                        <a:spcBef>
                          <a:spcPts val="35"/>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85445" marR="385445" algn="ctr">
                        <a:lnSpc>
                          <a:spcPct val="115000"/>
                        </a:lnSpc>
                        <a:spcBef>
                          <a:spcPts val="0"/>
                        </a:spcBef>
                        <a:spcAft>
                          <a:spcPts val="0"/>
                        </a:spcAft>
                      </a:pPr>
                      <a:r>
                        <a:rPr lang="en-US" sz="1600">
                          <a:effectLst/>
                          <a:latin typeface="Times New Roman"/>
                          <a:ea typeface="Times New Roman"/>
                          <a:cs typeface="Times New Roman"/>
                        </a:rPr>
                        <a:t>21586</a:t>
                      </a:r>
                      <a:endParaRPr lang="en-US" sz="1600">
                        <a:effectLst/>
                        <a:latin typeface="Calibri"/>
                        <a:ea typeface="Times New Roman"/>
                        <a:cs typeface="Times New Roman"/>
                      </a:endParaRPr>
                    </a:p>
                  </a:txBody>
                  <a:tcPr marL="0" marR="0" marT="0" marB="0"/>
                </a:tc>
                <a:tc>
                  <a:txBody>
                    <a:bodyPr/>
                    <a:lstStyle/>
                    <a:p>
                      <a:pPr marL="234315" marR="0">
                        <a:lnSpc>
                          <a:spcPct val="115000"/>
                        </a:lnSpc>
                        <a:spcBef>
                          <a:spcPts val="210"/>
                        </a:spcBef>
                        <a:spcAft>
                          <a:spcPts val="0"/>
                        </a:spcAft>
                      </a:pPr>
                      <a:r>
                        <a:rPr lang="en-US" sz="1600">
                          <a:effectLst/>
                          <a:latin typeface="Times New Roman"/>
                          <a:ea typeface="Times New Roman"/>
                          <a:cs typeface="Times New Roman"/>
                        </a:rPr>
                        <a:t>Nor</a:t>
                      </a:r>
                      <a:r>
                        <a:rPr lang="en-US" sz="1600" spc="-10">
                          <a:effectLst/>
                          <a:latin typeface="Times New Roman"/>
                          <a:ea typeface="Times New Roman"/>
                          <a:cs typeface="Times New Roman"/>
                        </a:rPr>
                        <a:t>m</a:t>
                      </a:r>
                      <a:r>
                        <a:rPr lang="en-US" sz="1600">
                          <a:effectLst/>
                          <a:latin typeface="Times New Roman"/>
                          <a:ea typeface="Times New Roman"/>
                          <a:cs typeface="Times New Roman"/>
                        </a:rPr>
                        <a:t>al E</a:t>
                      </a:r>
                      <a:r>
                        <a:rPr lang="en-US" sz="1600" spc="-5">
                          <a:effectLst/>
                          <a:latin typeface="Times New Roman"/>
                          <a:ea typeface="Times New Roman"/>
                          <a:cs typeface="Times New Roman"/>
                        </a:rPr>
                        <a:t>y</a:t>
                      </a:r>
                      <a:r>
                        <a:rPr lang="en-US" sz="1600">
                          <a:effectLst/>
                          <a:latin typeface="Times New Roman"/>
                          <a:ea typeface="Times New Roman"/>
                          <a:cs typeface="Times New Roman"/>
                        </a:rPr>
                        <a:t>e</a:t>
                      </a:r>
                      <a:endParaRPr lang="en-US" sz="1600">
                        <a:effectLst/>
                        <a:latin typeface="Calibri"/>
                        <a:ea typeface="Times New Roman"/>
                        <a:cs typeface="Times New Roman"/>
                      </a:endParaRPr>
                    </a:p>
                  </a:txBody>
                  <a:tcPr marL="0" marR="0" marT="0" marB="0"/>
                </a:tc>
              </a:tr>
              <a:tr h="533400">
                <a:tc>
                  <a:txBody>
                    <a:bodyPr/>
                    <a:lstStyle/>
                    <a:p>
                      <a:pPr marL="151130" marR="0">
                        <a:lnSpc>
                          <a:spcPct val="115000"/>
                        </a:lnSpc>
                        <a:spcBef>
                          <a:spcPts val="85"/>
                        </a:spcBef>
                        <a:spcAft>
                          <a:spcPts val="0"/>
                        </a:spcAft>
                      </a:pPr>
                      <a:r>
                        <a:rPr lang="en-US" sz="1600" dirty="0">
                          <a:effectLst/>
                          <a:latin typeface="Times New Roman"/>
                          <a:ea typeface="Times New Roman"/>
                          <a:cs typeface="Times New Roman"/>
                        </a:rPr>
                        <a:t>I</a:t>
                      </a:r>
                      <a:r>
                        <a:rPr lang="en-US" sz="1600" spc="-5" dirty="0">
                          <a:effectLst/>
                          <a:latin typeface="Times New Roman"/>
                          <a:ea typeface="Times New Roman"/>
                          <a:cs typeface="Times New Roman"/>
                        </a:rPr>
                        <a:t>m</a:t>
                      </a:r>
                      <a:r>
                        <a:rPr lang="en-US" sz="1600" dirty="0">
                          <a:effectLst/>
                          <a:latin typeface="Times New Roman"/>
                          <a:ea typeface="Times New Roman"/>
                          <a:cs typeface="Times New Roman"/>
                        </a:rPr>
                        <a:t>ag</a:t>
                      </a:r>
                      <a:r>
                        <a:rPr lang="en-US" sz="1600" spc="5" dirty="0">
                          <a:effectLst/>
                          <a:latin typeface="Times New Roman"/>
                          <a:ea typeface="Times New Roman"/>
                          <a:cs typeface="Times New Roman"/>
                        </a:rPr>
                        <a:t>e</a:t>
                      </a:r>
                      <a:r>
                        <a:rPr lang="en-US" sz="1600" dirty="0">
                          <a:effectLst/>
                          <a:latin typeface="Times New Roman"/>
                          <a:ea typeface="Times New Roman"/>
                          <a:cs typeface="Times New Roman"/>
                        </a:rPr>
                        <a:t>-5</a:t>
                      </a:r>
                      <a:endParaRPr lang="en-US" sz="1600" dirty="0">
                        <a:effectLst/>
                        <a:latin typeface="Calibri"/>
                        <a:ea typeface="Times New Roman"/>
                        <a:cs typeface="Times New Roman"/>
                      </a:endParaRPr>
                    </a:p>
                  </a:txBody>
                  <a:tcPr marL="0" marR="0" marT="0" marB="0"/>
                </a:tc>
                <a:tc>
                  <a:txBody>
                    <a:bodyPr/>
                    <a:lstStyle/>
                    <a:p>
                      <a:pPr marL="0" marR="0">
                        <a:lnSpc>
                          <a:spcPts val="650"/>
                        </a:lnSpc>
                        <a:spcBef>
                          <a:spcPts val="30"/>
                        </a:spcBef>
                        <a:spcAft>
                          <a:spcPts val="0"/>
                        </a:spcAft>
                      </a:pPr>
                      <a:r>
                        <a:rPr lang="en-US" sz="1600" dirty="0">
                          <a:effectLst/>
                          <a:latin typeface="Times New Roman"/>
                          <a:ea typeface="Times New Roman"/>
                          <a:cs typeface="Times New Roman"/>
                        </a:rPr>
                        <a:t> </a:t>
                      </a:r>
                      <a:endParaRPr lang="en-US" sz="1600" dirty="0">
                        <a:effectLst/>
                        <a:latin typeface="Calibri"/>
                        <a:ea typeface="Times New Roman"/>
                        <a:cs typeface="Times New Roman"/>
                      </a:endParaRPr>
                    </a:p>
                    <a:p>
                      <a:pPr marL="358775" marR="358775" algn="ctr">
                        <a:lnSpc>
                          <a:spcPct val="115000"/>
                        </a:lnSpc>
                        <a:spcBef>
                          <a:spcPts val="0"/>
                        </a:spcBef>
                        <a:spcAft>
                          <a:spcPts val="0"/>
                        </a:spcAft>
                      </a:pPr>
                      <a:r>
                        <a:rPr lang="en-US" sz="1600" dirty="0">
                          <a:effectLst/>
                          <a:latin typeface="Times New Roman"/>
                          <a:ea typeface="Times New Roman"/>
                          <a:cs typeface="Times New Roman"/>
                        </a:rPr>
                        <a:t>16954</a:t>
                      </a:r>
                      <a:endParaRPr lang="en-US" sz="1600" dirty="0">
                        <a:effectLst/>
                        <a:latin typeface="Calibri"/>
                        <a:ea typeface="Times New Roman"/>
                        <a:cs typeface="Times New Roman"/>
                      </a:endParaRPr>
                    </a:p>
                  </a:txBody>
                  <a:tcPr marL="0" marR="0" marT="0" marB="0"/>
                </a:tc>
                <a:tc>
                  <a:txBody>
                    <a:bodyPr/>
                    <a:lstStyle/>
                    <a:p>
                      <a:pPr marL="249555" marR="0">
                        <a:lnSpc>
                          <a:spcPct val="115000"/>
                        </a:lnSpc>
                        <a:spcBef>
                          <a:spcPts val="210"/>
                        </a:spcBef>
                        <a:spcAft>
                          <a:spcPts val="0"/>
                        </a:spcAft>
                      </a:pPr>
                      <a:r>
                        <a:rPr lang="en-US" sz="1600">
                          <a:effectLst/>
                          <a:latin typeface="Times New Roman"/>
                          <a:ea typeface="Times New Roman"/>
                          <a:cs typeface="Times New Roman"/>
                        </a:rPr>
                        <a:t>Nor</a:t>
                      </a:r>
                      <a:r>
                        <a:rPr lang="en-US" sz="1600" spc="-10">
                          <a:effectLst/>
                          <a:latin typeface="Times New Roman"/>
                          <a:ea typeface="Times New Roman"/>
                          <a:cs typeface="Times New Roman"/>
                        </a:rPr>
                        <a:t>m</a:t>
                      </a:r>
                      <a:r>
                        <a:rPr lang="en-US" sz="1600">
                          <a:effectLst/>
                          <a:latin typeface="Times New Roman"/>
                          <a:ea typeface="Times New Roman"/>
                          <a:cs typeface="Times New Roman"/>
                        </a:rPr>
                        <a:t>al E</a:t>
                      </a:r>
                      <a:r>
                        <a:rPr lang="en-US" sz="1600" spc="-5">
                          <a:effectLst/>
                          <a:latin typeface="Times New Roman"/>
                          <a:ea typeface="Times New Roman"/>
                          <a:cs typeface="Times New Roman"/>
                        </a:rPr>
                        <a:t>y</a:t>
                      </a:r>
                      <a:r>
                        <a:rPr lang="en-US" sz="1600">
                          <a:effectLst/>
                          <a:latin typeface="Times New Roman"/>
                          <a:ea typeface="Times New Roman"/>
                          <a:cs typeface="Times New Roman"/>
                        </a:rPr>
                        <a:t>e</a:t>
                      </a:r>
                      <a:endParaRPr lang="en-US" sz="1600">
                        <a:effectLst/>
                        <a:latin typeface="Calibri"/>
                        <a:ea typeface="Times New Roman"/>
                        <a:cs typeface="Times New Roman"/>
                      </a:endParaRPr>
                    </a:p>
                  </a:txBody>
                  <a:tcPr marL="0" marR="0" marT="0" marB="0"/>
                </a:tc>
                <a:tc>
                  <a:txBody>
                    <a:bodyPr/>
                    <a:lstStyle/>
                    <a:p>
                      <a:pPr marL="118110" marR="0">
                        <a:lnSpc>
                          <a:spcPct val="115000"/>
                        </a:lnSpc>
                        <a:spcBef>
                          <a:spcPts val="85"/>
                        </a:spcBef>
                        <a:spcAft>
                          <a:spcPts val="0"/>
                        </a:spcAft>
                      </a:pPr>
                      <a:r>
                        <a:rPr lang="en-US" sz="1600">
                          <a:effectLst/>
                          <a:latin typeface="Times New Roman"/>
                          <a:ea typeface="Times New Roman"/>
                          <a:cs typeface="Times New Roman"/>
                        </a:rPr>
                        <a:t>I</a:t>
                      </a:r>
                      <a:r>
                        <a:rPr lang="en-US" sz="1600" spc="-10">
                          <a:effectLst/>
                          <a:latin typeface="Times New Roman"/>
                          <a:ea typeface="Times New Roman"/>
                          <a:cs typeface="Times New Roman"/>
                        </a:rPr>
                        <a:t>m</a:t>
                      </a:r>
                      <a:r>
                        <a:rPr lang="en-US" sz="1600">
                          <a:effectLst/>
                          <a:latin typeface="Times New Roman"/>
                          <a:ea typeface="Times New Roman"/>
                          <a:cs typeface="Times New Roman"/>
                        </a:rPr>
                        <a:t>age-15</a:t>
                      </a:r>
                      <a:endParaRPr lang="en-US" sz="1600">
                        <a:effectLst/>
                        <a:latin typeface="Calibri"/>
                        <a:ea typeface="Times New Roman"/>
                        <a:cs typeface="Times New Roman"/>
                      </a:endParaRPr>
                    </a:p>
                  </a:txBody>
                  <a:tcPr marL="0" marR="0" marT="0" marB="0"/>
                </a:tc>
                <a:tc>
                  <a:txBody>
                    <a:bodyPr/>
                    <a:lstStyle/>
                    <a:p>
                      <a:pPr marL="0" marR="0">
                        <a:lnSpc>
                          <a:spcPts val="650"/>
                        </a:lnSpc>
                        <a:spcBef>
                          <a:spcPts val="30"/>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85445" marR="385445" algn="ctr">
                        <a:lnSpc>
                          <a:spcPct val="115000"/>
                        </a:lnSpc>
                        <a:spcBef>
                          <a:spcPts val="0"/>
                        </a:spcBef>
                        <a:spcAft>
                          <a:spcPts val="0"/>
                        </a:spcAft>
                      </a:pPr>
                      <a:r>
                        <a:rPr lang="en-US" sz="1600">
                          <a:effectLst/>
                          <a:latin typeface="Times New Roman"/>
                          <a:ea typeface="Times New Roman"/>
                          <a:cs typeface="Times New Roman"/>
                        </a:rPr>
                        <a:t>22519</a:t>
                      </a:r>
                      <a:endParaRPr lang="en-US" sz="1600">
                        <a:effectLst/>
                        <a:latin typeface="Calibri"/>
                        <a:ea typeface="Times New Roman"/>
                        <a:cs typeface="Times New Roman"/>
                      </a:endParaRPr>
                    </a:p>
                  </a:txBody>
                  <a:tcPr marL="0" marR="0" marT="0" marB="0"/>
                </a:tc>
                <a:tc>
                  <a:txBody>
                    <a:bodyPr/>
                    <a:lstStyle/>
                    <a:p>
                      <a:pPr marL="234315" marR="0">
                        <a:lnSpc>
                          <a:spcPct val="115000"/>
                        </a:lnSpc>
                        <a:spcBef>
                          <a:spcPts val="210"/>
                        </a:spcBef>
                        <a:spcAft>
                          <a:spcPts val="0"/>
                        </a:spcAft>
                      </a:pPr>
                      <a:r>
                        <a:rPr lang="en-US" sz="1600">
                          <a:effectLst/>
                          <a:latin typeface="Times New Roman"/>
                          <a:ea typeface="Times New Roman"/>
                          <a:cs typeface="Times New Roman"/>
                        </a:rPr>
                        <a:t>M</a:t>
                      </a:r>
                      <a:r>
                        <a:rPr lang="en-US" sz="1600" spc="-5">
                          <a:effectLst/>
                          <a:latin typeface="Times New Roman"/>
                          <a:ea typeface="Times New Roman"/>
                          <a:cs typeface="Times New Roman"/>
                        </a:rPr>
                        <a:t>i</a:t>
                      </a:r>
                      <a:r>
                        <a:rPr lang="en-US" sz="1600">
                          <a:effectLst/>
                          <a:latin typeface="Times New Roman"/>
                          <a:ea typeface="Times New Roman"/>
                          <a:cs typeface="Times New Roman"/>
                        </a:rPr>
                        <a:t>ld </a:t>
                      </a:r>
                      <a:r>
                        <a:rPr lang="en-US" sz="1600" spc="5">
                          <a:effectLst/>
                          <a:latin typeface="Times New Roman"/>
                          <a:ea typeface="Times New Roman"/>
                          <a:cs typeface="Times New Roman"/>
                        </a:rPr>
                        <a:t>N</a:t>
                      </a:r>
                      <a:r>
                        <a:rPr lang="en-US" sz="1600" spc="-5">
                          <a:effectLst/>
                          <a:latin typeface="Times New Roman"/>
                          <a:ea typeface="Times New Roman"/>
                          <a:cs typeface="Times New Roman"/>
                        </a:rPr>
                        <a:t>P</a:t>
                      </a:r>
                      <a:r>
                        <a:rPr lang="en-US" sz="1600" spc="5">
                          <a:effectLst/>
                          <a:latin typeface="Times New Roman"/>
                          <a:ea typeface="Times New Roman"/>
                          <a:cs typeface="Times New Roman"/>
                        </a:rPr>
                        <a:t>DR</a:t>
                      </a:r>
                      <a:endParaRPr lang="en-US" sz="1600">
                        <a:effectLst/>
                        <a:latin typeface="Calibri"/>
                        <a:ea typeface="Times New Roman"/>
                        <a:cs typeface="Times New Roman"/>
                      </a:endParaRPr>
                    </a:p>
                  </a:txBody>
                  <a:tcPr marL="0" marR="0" marT="0" marB="0"/>
                </a:tc>
              </a:tr>
              <a:tr h="533400">
                <a:tc>
                  <a:txBody>
                    <a:bodyPr/>
                    <a:lstStyle/>
                    <a:p>
                      <a:pPr marL="151130" marR="0">
                        <a:lnSpc>
                          <a:spcPct val="115000"/>
                        </a:lnSpc>
                        <a:spcBef>
                          <a:spcPts val="85"/>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a:t>
                      </a:r>
                      <a:r>
                        <a:rPr lang="en-US" sz="1600" spc="5">
                          <a:effectLst/>
                          <a:latin typeface="Times New Roman"/>
                          <a:ea typeface="Times New Roman"/>
                          <a:cs typeface="Times New Roman"/>
                        </a:rPr>
                        <a:t>e</a:t>
                      </a:r>
                      <a:r>
                        <a:rPr lang="en-US" sz="1600">
                          <a:effectLst/>
                          <a:latin typeface="Times New Roman"/>
                          <a:ea typeface="Times New Roman"/>
                          <a:cs typeface="Times New Roman"/>
                        </a:rPr>
                        <a:t>-6</a:t>
                      </a:r>
                      <a:endParaRPr lang="en-US" sz="1600">
                        <a:effectLst/>
                        <a:latin typeface="Calibri"/>
                        <a:ea typeface="Times New Roman"/>
                        <a:cs typeface="Times New Roman"/>
                      </a:endParaRPr>
                    </a:p>
                  </a:txBody>
                  <a:tcPr marL="0" marR="0" marT="0" marB="0"/>
                </a:tc>
                <a:tc>
                  <a:txBody>
                    <a:bodyPr/>
                    <a:lstStyle/>
                    <a:p>
                      <a:pPr marL="0" marR="0">
                        <a:lnSpc>
                          <a:spcPts val="650"/>
                        </a:lnSpc>
                        <a:spcBef>
                          <a:spcPts val="35"/>
                        </a:spcBef>
                        <a:spcAft>
                          <a:spcPts val="0"/>
                        </a:spcAft>
                      </a:pPr>
                      <a:r>
                        <a:rPr lang="en-US" sz="1600" dirty="0">
                          <a:effectLst/>
                          <a:latin typeface="Times New Roman"/>
                          <a:ea typeface="Times New Roman"/>
                          <a:cs typeface="Times New Roman"/>
                        </a:rPr>
                        <a:t> </a:t>
                      </a:r>
                      <a:endParaRPr lang="en-US" sz="1600" dirty="0">
                        <a:effectLst/>
                        <a:latin typeface="Calibri"/>
                        <a:ea typeface="Times New Roman"/>
                        <a:cs typeface="Times New Roman"/>
                      </a:endParaRPr>
                    </a:p>
                    <a:p>
                      <a:pPr marL="358775" marR="358775" algn="ctr">
                        <a:lnSpc>
                          <a:spcPct val="115000"/>
                        </a:lnSpc>
                        <a:spcBef>
                          <a:spcPts val="0"/>
                        </a:spcBef>
                        <a:spcAft>
                          <a:spcPts val="0"/>
                        </a:spcAft>
                      </a:pPr>
                      <a:r>
                        <a:rPr lang="en-US" sz="1600" dirty="0">
                          <a:effectLst/>
                          <a:latin typeface="Times New Roman"/>
                          <a:ea typeface="Times New Roman"/>
                          <a:cs typeface="Times New Roman"/>
                        </a:rPr>
                        <a:t>25004</a:t>
                      </a:r>
                      <a:endParaRPr lang="en-US" sz="1600" dirty="0">
                        <a:effectLst/>
                        <a:latin typeface="Calibri"/>
                        <a:ea typeface="Times New Roman"/>
                        <a:cs typeface="Times New Roman"/>
                      </a:endParaRPr>
                    </a:p>
                  </a:txBody>
                  <a:tcPr marL="0" marR="0" marT="0" marB="0"/>
                </a:tc>
                <a:tc>
                  <a:txBody>
                    <a:bodyPr/>
                    <a:lstStyle/>
                    <a:p>
                      <a:pPr marL="249555" marR="0">
                        <a:lnSpc>
                          <a:spcPct val="115000"/>
                        </a:lnSpc>
                        <a:spcBef>
                          <a:spcPts val="210"/>
                        </a:spcBef>
                        <a:spcAft>
                          <a:spcPts val="0"/>
                        </a:spcAft>
                      </a:pPr>
                      <a:r>
                        <a:rPr lang="en-US" sz="1600">
                          <a:effectLst/>
                          <a:latin typeface="Times New Roman"/>
                          <a:ea typeface="Times New Roman"/>
                          <a:cs typeface="Times New Roman"/>
                        </a:rPr>
                        <a:t>M</a:t>
                      </a:r>
                      <a:r>
                        <a:rPr lang="en-US" sz="1600" spc="-5">
                          <a:effectLst/>
                          <a:latin typeface="Times New Roman"/>
                          <a:ea typeface="Times New Roman"/>
                          <a:cs typeface="Times New Roman"/>
                        </a:rPr>
                        <a:t>i</a:t>
                      </a:r>
                      <a:r>
                        <a:rPr lang="en-US" sz="1600">
                          <a:effectLst/>
                          <a:latin typeface="Times New Roman"/>
                          <a:ea typeface="Times New Roman"/>
                          <a:cs typeface="Times New Roman"/>
                        </a:rPr>
                        <a:t>ld </a:t>
                      </a:r>
                      <a:r>
                        <a:rPr lang="en-US" sz="1600" spc="5">
                          <a:effectLst/>
                          <a:latin typeface="Times New Roman"/>
                          <a:ea typeface="Times New Roman"/>
                          <a:cs typeface="Times New Roman"/>
                        </a:rPr>
                        <a:t>N</a:t>
                      </a:r>
                      <a:r>
                        <a:rPr lang="en-US" sz="1600" spc="-5">
                          <a:effectLst/>
                          <a:latin typeface="Times New Roman"/>
                          <a:ea typeface="Times New Roman"/>
                          <a:cs typeface="Times New Roman"/>
                        </a:rPr>
                        <a:t>P</a:t>
                      </a:r>
                      <a:r>
                        <a:rPr lang="en-US" sz="1600">
                          <a:effectLst/>
                          <a:latin typeface="Times New Roman"/>
                          <a:ea typeface="Times New Roman"/>
                          <a:cs typeface="Times New Roman"/>
                        </a:rPr>
                        <a:t>DR</a:t>
                      </a:r>
                      <a:endParaRPr lang="en-US" sz="1600">
                        <a:effectLst/>
                        <a:latin typeface="Calibri"/>
                        <a:ea typeface="Times New Roman"/>
                        <a:cs typeface="Times New Roman"/>
                      </a:endParaRPr>
                    </a:p>
                  </a:txBody>
                  <a:tcPr marL="0" marR="0" marT="0" marB="0"/>
                </a:tc>
                <a:tc>
                  <a:txBody>
                    <a:bodyPr/>
                    <a:lstStyle/>
                    <a:p>
                      <a:pPr marL="118110" marR="0">
                        <a:lnSpc>
                          <a:spcPct val="115000"/>
                        </a:lnSpc>
                        <a:spcBef>
                          <a:spcPts val="85"/>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age-16</a:t>
                      </a:r>
                      <a:endParaRPr lang="en-US" sz="1600">
                        <a:effectLst/>
                        <a:latin typeface="Calibri"/>
                        <a:ea typeface="Times New Roman"/>
                        <a:cs typeface="Times New Roman"/>
                      </a:endParaRPr>
                    </a:p>
                  </a:txBody>
                  <a:tcPr marL="0" marR="0" marT="0" marB="0"/>
                </a:tc>
                <a:tc>
                  <a:txBody>
                    <a:bodyPr/>
                    <a:lstStyle/>
                    <a:p>
                      <a:pPr marL="0" marR="0">
                        <a:lnSpc>
                          <a:spcPts val="650"/>
                        </a:lnSpc>
                        <a:spcBef>
                          <a:spcPts val="35"/>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85445" marR="385445" algn="ctr">
                        <a:lnSpc>
                          <a:spcPct val="115000"/>
                        </a:lnSpc>
                        <a:spcBef>
                          <a:spcPts val="0"/>
                        </a:spcBef>
                        <a:spcAft>
                          <a:spcPts val="0"/>
                        </a:spcAft>
                      </a:pPr>
                      <a:r>
                        <a:rPr lang="en-US" sz="1600">
                          <a:effectLst/>
                          <a:latin typeface="Times New Roman"/>
                          <a:ea typeface="Times New Roman"/>
                          <a:cs typeface="Times New Roman"/>
                        </a:rPr>
                        <a:t>21057</a:t>
                      </a:r>
                      <a:endParaRPr lang="en-US" sz="1600">
                        <a:effectLst/>
                        <a:latin typeface="Calibri"/>
                        <a:ea typeface="Times New Roman"/>
                        <a:cs typeface="Times New Roman"/>
                      </a:endParaRPr>
                    </a:p>
                  </a:txBody>
                  <a:tcPr marL="0" marR="0" marT="0" marB="0"/>
                </a:tc>
                <a:tc>
                  <a:txBody>
                    <a:bodyPr/>
                    <a:lstStyle/>
                    <a:p>
                      <a:pPr marL="234315" marR="0">
                        <a:lnSpc>
                          <a:spcPct val="115000"/>
                        </a:lnSpc>
                        <a:spcBef>
                          <a:spcPts val="210"/>
                        </a:spcBef>
                        <a:spcAft>
                          <a:spcPts val="0"/>
                        </a:spcAft>
                      </a:pPr>
                      <a:r>
                        <a:rPr lang="en-US" sz="1600">
                          <a:effectLst/>
                          <a:latin typeface="Times New Roman"/>
                          <a:ea typeface="Times New Roman"/>
                          <a:cs typeface="Times New Roman"/>
                        </a:rPr>
                        <a:t>Nor</a:t>
                      </a:r>
                      <a:r>
                        <a:rPr lang="en-US" sz="1600" spc="-10">
                          <a:effectLst/>
                          <a:latin typeface="Times New Roman"/>
                          <a:ea typeface="Times New Roman"/>
                          <a:cs typeface="Times New Roman"/>
                        </a:rPr>
                        <a:t>m</a:t>
                      </a:r>
                      <a:r>
                        <a:rPr lang="en-US" sz="1600">
                          <a:effectLst/>
                          <a:latin typeface="Times New Roman"/>
                          <a:ea typeface="Times New Roman"/>
                          <a:cs typeface="Times New Roman"/>
                        </a:rPr>
                        <a:t>al E</a:t>
                      </a:r>
                      <a:r>
                        <a:rPr lang="en-US" sz="1600" spc="-5">
                          <a:effectLst/>
                          <a:latin typeface="Times New Roman"/>
                          <a:ea typeface="Times New Roman"/>
                          <a:cs typeface="Times New Roman"/>
                        </a:rPr>
                        <a:t>y</a:t>
                      </a:r>
                      <a:r>
                        <a:rPr lang="en-US" sz="1600">
                          <a:effectLst/>
                          <a:latin typeface="Times New Roman"/>
                          <a:ea typeface="Times New Roman"/>
                          <a:cs typeface="Times New Roman"/>
                        </a:rPr>
                        <a:t>e</a:t>
                      </a:r>
                      <a:endParaRPr lang="en-US" sz="1600">
                        <a:effectLst/>
                        <a:latin typeface="Calibri"/>
                        <a:ea typeface="Times New Roman"/>
                        <a:cs typeface="Times New Roman"/>
                      </a:endParaRPr>
                    </a:p>
                  </a:txBody>
                  <a:tcPr marL="0" marR="0" marT="0" marB="0"/>
                </a:tc>
              </a:tr>
              <a:tr h="533400">
                <a:tc>
                  <a:txBody>
                    <a:bodyPr/>
                    <a:lstStyle/>
                    <a:p>
                      <a:pPr marL="151130" marR="0">
                        <a:lnSpc>
                          <a:spcPct val="115000"/>
                        </a:lnSpc>
                        <a:spcBef>
                          <a:spcPts val="85"/>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a:t>
                      </a:r>
                      <a:r>
                        <a:rPr lang="en-US" sz="1600" spc="5">
                          <a:effectLst/>
                          <a:latin typeface="Times New Roman"/>
                          <a:ea typeface="Times New Roman"/>
                          <a:cs typeface="Times New Roman"/>
                        </a:rPr>
                        <a:t>e</a:t>
                      </a:r>
                      <a:r>
                        <a:rPr lang="en-US" sz="1600">
                          <a:effectLst/>
                          <a:latin typeface="Times New Roman"/>
                          <a:ea typeface="Times New Roman"/>
                          <a:cs typeface="Times New Roman"/>
                        </a:rPr>
                        <a:t>-7</a:t>
                      </a:r>
                      <a:endParaRPr lang="en-US" sz="1600">
                        <a:effectLst/>
                        <a:latin typeface="Calibri"/>
                        <a:ea typeface="Times New Roman"/>
                        <a:cs typeface="Times New Roman"/>
                      </a:endParaRPr>
                    </a:p>
                  </a:txBody>
                  <a:tcPr marL="0" marR="0" marT="0" marB="0"/>
                </a:tc>
                <a:tc>
                  <a:txBody>
                    <a:bodyPr/>
                    <a:lstStyle/>
                    <a:p>
                      <a:pPr marL="0" marR="0">
                        <a:lnSpc>
                          <a:spcPts val="650"/>
                        </a:lnSpc>
                        <a:spcBef>
                          <a:spcPts val="30"/>
                        </a:spcBef>
                        <a:spcAft>
                          <a:spcPts val="0"/>
                        </a:spcAft>
                      </a:pPr>
                      <a:r>
                        <a:rPr lang="en-US" sz="1600" dirty="0">
                          <a:effectLst/>
                          <a:latin typeface="Times New Roman"/>
                          <a:ea typeface="Times New Roman"/>
                          <a:cs typeface="Times New Roman"/>
                        </a:rPr>
                        <a:t> </a:t>
                      </a:r>
                      <a:endParaRPr lang="en-US" sz="1600" dirty="0">
                        <a:effectLst/>
                        <a:latin typeface="Calibri"/>
                        <a:ea typeface="Times New Roman"/>
                        <a:cs typeface="Times New Roman"/>
                      </a:endParaRPr>
                    </a:p>
                    <a:p>
                      <a:pPr marL="358775" marR="358775" algn="ctr">
                        <a:lnSpc>
                          <a:spcPct val="115000"/>
                        </a:lnSpc>
                        <a:spcBef>
                          <a:spcPts val="0"/>
                        </a:spcBef>
                        <a:spcAft>
                          <a:spcPts val="0"/>
                        </a:spcAft>
                      </a:pPr>
                      <a:r>
                        <a:rPr lang="en-US" sz="1600" dirty="0">
                          <a:effectLst/>
                          <a:latin typeface="Times New Roman"/>
                          <a:ea typeface="Times New Roman"/>
                          <a:cs typeface="Times New Roman"/>
                        </a:rPr>
                        <a:t>19707</a:t>
                      </a:r>
                      <a:endParaRPr lang="en-US" sz="1600" dirty="0">
                        <a:effectLst/>
                        <a:latin typeface="Calibri"/>
                        <a:ea typeface="Times New Roman"/>
                        <a:cs typeface="Times New Roman"/>
                      </a:endParaRPr>
                    </a:p>
                  </a:txBody>
                  <a:tcPr marL="0" marR="0" marT="0" marB="0"/>
                </a:tc>
                <a:tc>
                  <a:txBody>
                    <a:bodyPr/>
                    <a:lstStyle/>
                    <a:p>
                      <a:pPr marL="249555" marR="0">
                        <a:lnSpc>
                          <a:spcPct val="115000"/>
                        </a:lnSpc>
                        <a:spcBef>
                          <a:spcPts val="210"/>
                        </a:spcBef>
                        <a:spcAft>
                          <a:spcPts val="0"/>
                        </a:spcAft>
                      </a:pPr>
                      <a:r>
                        <a:rPr lang="en-US" sz="1600" dirty="0">
                          <a:effectLst/>
                          <a:latin typeface="Times New Roman"/>
                          <a:ea typeface="Times New Roman"/>
                          <a:cs typeface="Times New Roman"/>
                        </a:rPr>
                        <a:t>Nor</a:t>
                      </a:r>
                      <a:r>
                        <a:rPr lang="en-US" sz="1600" spc="-10" dirty="0">
                          <a:effectLst/>
                          <a:latin typeface="Times New Roman"/>
                          <a:ea typeface="Times New Roman"/>
                          <a:cs typeface="Times New Roman"/>
                        </a:rPr>
                        <a:t>m</a:t>
                      </a:r>
                      <a:r>
                        <a:rPr lang="en-US" sz="1600" dirty="0">
                          <a:effectLst/>
                          <a:latin typeface="Times New Roman"/>
                          <a:ea typeface="Times New Roman"/>
                          <a:cs typeface="Times New Roman"/>
                        </a:rPr>
                        <a:t>al E</a:t>
                      </a:r>
                      <a:r>
                        <a:rPr lang="en-US" sz="1600" spc="-5" dirty="0">
                          <a:effectLst/>
                          <a:latin typeface="Times New Roman"/>
                          <a:ea typeface="Times New Roman"/>
                          <a:cs typeface="Times New Roman"/>
                        </a:rPr>
                        <a:t>y</a:t>
                      </a:r>
                      <a:r>
                        <a:rPr lang="en-US" sz="1600" dirty="0">
                          <a:effectLst/>
                          <a:latin typeface="Times New Roman"/>
                          <a:ea typeface="Times New Roman"/>
                          <a:cs typeface="Times New Roman"/>
                        </a:rPr>
                        <a:t>e</a:t>
                      </a:r>
                      <a:endParaRPr lang="en-US" sz="1600" dirty="0">
                        <a:effectLst/>
                        <a:latin typeface="Calibri"/>
                        <a:ea typeface="Times New Roman"/>
                        <a:cs typeface="Times New Roman"/>
                      </a:endParaRPr>
                    </a:p>
                  </a:txBody>
                  <a:tcPr marL="0" marR="0" marT="0" marB="0"/>
                </a:tc>
                <a:tc>
                  <a:txBody>
                    <a:bodyPr/>
                    <a:lstStyle/>
                    <a:p>
                      <a:pPr marL="118110" marR="0">
                        <a:lnSpc>
                          <a:spcPct val="115000"/>
                        </a:lnSpc>
                        <a:spcBef>
                          <a:spcPts val="85"/>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age-17</a:t>
                      </a:r>
                      <a:endParaRPr lang="en-US" sz="1600">
                        <a:effectLst/>
                        <a:latin typeface="Calibri"/>
                        <a:ea typeface="Times New Roman"/>
                        <a:cs typeface="Times New Roman"/>
                      </a:endParaRPr>
                    </a:p>
                  </a:txBody>
                  <a:tcPr marL="0" marR="0" marT="0" marB="0"/>
                </a:tc>
                <a:tc>
                  <a:txBody>
                    <a:bodyPr/>
                    <a:lstStyle/>
                    <a:p>
                      <a:pPr marL="0" marR="0">
                        <a:lnSpc>
                          <a:spcPts val="650"/>
                        </a:lnSpc>
                        <a:spcBef>
                          <a:spcPts val="30"/>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85445" marR="385445" algn="ctr">
                        <a:lnSpc>
                          <a:spcPct val="115000"/>
                        </a:lnSpc>
                        <a:spcBef>
                          <a:spcPts val="0"/>
                        </a:spcBef>
                        <a:spcAft>
                          <a:spcPts val="0"/>
                        </a:spcAft>
                      </a:pPr>
                      <a:r>
                        <a:rPr lang="en-US" sz="1600">
                          <a:effectLst/>
                          <a:latin typeface="Times New Roman"/>
                          <a:ea typeface="Times New Roman"/>
                          <a:cs typeface="Times New Roman"/>
                        </a:rPr>
                        <a:t>28412</a:t>
                      </a:r>
                      <a:endParaRPr lang="en-US" sz="1600">
                        <a:effectLst/>
                        <a:latin typeface="Calibri"/>
                        <a:ea typeface="Times New Roman"/>
                        <a:cs typeface="Times New Roman"/>
                      </a:endParaRPr>
                    </a:p>
                  </a:txBody>
                  <a:tcPr marL="0" marR="0" marT="0" marB="0"/>
                </a:tc>
                <a:tc>
                  <a:txBody>
                    <a:bodyPr/>
                    <a:lstStyle/>
                    <a:p>
                      <a:pPr marL="113665" marR="0">
                        <a:lnSpc>
                          <a:spcPct val="115000"/>
                        </a:lnSpc>
                        <a:spcBef>
                          <a:spcPts val="210"/>
                        </a:spcBef>
                        <a:spcAft>
                          <a:spcPts val="0"/>
                        </a:spcAft>
                      </a:pPr>
                      <a:r>
                        <a:rPr lang="en-US" sz="1600">
                          <a:effectLst/>
                          <a:latin typeface="Times New Roman"/>
                          <a:ea typeface="Times New Roman"/>
                          <a:cs typeface="Times New Roman"/>
                        </a:rPr>
                        <a:t>Mod</a:t>
                      </a:r>
                      <a:r>
                        <a:rPr lang="en-US" sz="1600" spc="-5">
                          <a:effectLst/>
                          <a:latin typeface="Times New Roman"/>
                          <a:ea typeface="Times New Roman"/>
                          <a:cs typeface="Times New Roman"/>
                        </a:rPr>
                        <a:t>e</a:t>
                      </a:r>
                      <a:r>
                        <a:rPr lang="en-US" sz="1600">
                          <a:effectLst/>
                          <a:latin typeface="Times New Roman"/>
                          <a:ea typeface="Times New Roman"/>
                          <a:cs typeface="Times New Roman"/>
                        </a:rPr>
                        <a:t>rate </a:t>
                      </a:r>
                      <a:r>
                        <a:rPr lang="en-US" sz="1600" spc="-5">
                          <a:effectLst/>
                          <a:latin typeface="Times New Roman"/>
                          <a:ea typeface="Times New Roman"/>
                          <a:cs typeface="Times New Roman"/>
                        </a:rPr>
                        <a:t>N</a:t>
                      </a:r>
                      <a:r>
                        <a:rPr lang="en-US" sz="1600">
                          <a:effectLst/>
                          <a:latin typeface="Times New Roman"/>
                          <a:ea typeface="Times New Roman"/>
                          <a:cs typeface="Times New Roman"/>
                        </a:rPr>
                        <a:t>PDR</a:t>
                      </a:r>
                      <a:endParaRPr lang="en-US" sz="1600">
                        <a:effectLst/>
                        <a:latin typeface="Calibri"/>
                        <a:ea typeface="Times New Roman"/>
                        <a:cs typeface="Times New Roman"/>
                      </a:endParaRPr>
                    </a:p>
                  </a:txBody>
                  <a:tcPr marL="0" marR="0" marT="0" marB="0"/>
                </a:tc>
              </a:tr>
              <a:tr h="533400">
                <a:tc>
                  <a:txBody>
                    <a:bodyPr/>
                    <a:lstStyle/>
                    <a:p>
                      <a:pPr marL="151130" marR="0">
                        <a:lnSpc>
                          <a:spcPct val="115000"/>
                        </a:lnSpc>
                        <a:spcBef>
                          <a:spcPts val="140"/>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a:t>
                      </a:r>
                      <a:r>
                        <a:rPr lang="en-US" sz="1600" spc="5">
                          <a:effectLst/>
                          <a:latin typeface="Times New Roman"/>
                          <a:ea typeface="Times New Roman"/>
                          <a:cs typeface="Times New Roman"/>
                        </a:rPr>
                        <a:t>e</a:t>
                      </a:r>
                      <a:r>
                        <a:rPr lang="en-US" sz="1600">
                          <a:effectLst/>
                          <a:latin typeface="Times New Roman"/>
                          <a:ea typeface="Times New Roman"/>
                          <a:cs typeface="Times New Roman"/>
                        </a:rPr>
                        <a:t>-8</a:t>
                      </a:r>
                      <a:endParaRPr lang="en-US" sz="1600">
                        <a:effectLst/>
                        <a:latin typeface="Calibri"/>
                        <a:ea typeface="Times New Roman"/>
                        <a:cs typeface="Times New Roman"/>
                      </a:endParaRPr>
                    </a:p>
                  </a:txBody>
                  <a:tcPr marL="0" marR="0" marT="0" marB="0"/>
                </a:tc>
                <a:tc>
                  <a:txBody>
                    <a:bodyPr/>
                    <a:lstStyle/>
                    <a:p>
                      <a:pPr marL="0" marR="0">
                        <a:lnSpc>
                          <a:spcPts val="700"/>
                        </a:lnSpc>
                        <a:spcBef>
                          <a:spcPts val="35"/>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58775" marR="358775" algn="ctr">
                        <a:lnSpc>
                          <a:spcPct val="115000"/>
                        </a:lnSpc>
                        <a:spcBef>
                          <a:spcPts val="0"/>
                        </a:spcBef>
                        <a:spcAft>
                          <a:spcPts val="0"/>
                        </a:spcAft>
                      </a:pPr>
                      <a:r>
                        <a:rPr lang="en-US" sz="1600">
                          <a:effectLst/>
                          <a:latin typeface="Times New Roman"/>
                          <a:ea typeface="Times New Roman"/>
                          <a:cs typeface="Times New Roman"/>
                        </a:rPr>
                        <a:t>14787</a:t>
                      </a:r>
                      <a:endParaRPr lang="en-US" sz="1600">
                        <a:effectLst/>
                        <a:latin typeface="Calibri"/>
                        <a:ea typeface="Times New Roman"/>
                        <a:cs typeface="Times New Roman"/>
                      </a:endParaRPr>
                    </a:p>
                  </a:txBody>
                  <a:tcPr marL="0" marR="0" marT="0" marB="0"/>
                </a:tc>
                <a:tc>
                  <a:txBody>
                    <a:bodyPr/>
                    <a:lstStyle/>
                    <a:p>
                      <a:pPr marL="249555" marR="0">
                        <a:lnSpc>
                          <a:spcPct val="115000"/>
                        </a:lnSpc>
                        <a:spcBef>
                          <a:spcPts val="265"/>
                        </a:spcBef>
                        <a:spcAft>
                          <a:spcPts val="0"/>
                        </a:spcAft>
                      </a:pPr>
                      <a:r>
                        <a:rPr lang="en-US" sz="1600" dirty="0">
                          <a:effectLst/>
                          <a:latin typeface="Times New Roman"/>
                          <a:ea typeface="Times New Roman"/>
                          <a:cs typeface="Times New Roman"/>
                        </a:rPr>
                        <a:t>Nor</a:t>
                      </a:r>
                      <a:r>
                        <a:rPr lang="en-US" sz="1600" spc="-10" dirty="0">
                          <a:effectLst/>
                          <a:latin typeface="Times New Roman"/>
                          <a:ea typeface="Times New Roman"/>
                          <a:cs typeface="Times New Roman"/>
                        </a:rPr>
                        <a:t>m</a:t>
                      </a:r>
                      <a:r>
                        <a:rPr lang="en-US" sz="1600" dirty="0">
                          <a:effectLst/>
                          <a:latin typeface="Times New Roman"/>
                          <a:ea typeface="Times New Roman"/>
                          <a:cs typeface="Times New Roman"/>
                        </a:rPr>
                        <a:t>al E</a:t>
                      </a:r>
                      <a:r>
                        <a:rPr lang="en-US" sz="1600" spc="-5" dirty="0">
                          <a:effectLst/>
                          <a:latin typeface="Times New Roman"/>
                          <a:ea typeface="Times New Roman"/>
                          <a:cs typeface="Times New Roman"/>
                        </a:rPr>
                        <a:t>y</a:t>
                      </a:r>
                      <a:r>
                        <a:rPr lang="en-US" sz="1600" dirty="0">
                          <a:effectLst/>
                          <a:latin typeface="Times New Roman"/>
                          <a:ea typeface="Times New Roman"/>
                          <a:cs typeface="Times New Roman"/>
                        </a:rPr>
                        <a:t>e</a:t>
                      </a:r>
                      <a:endParaRPr lang="en-US" sz="1600" dirty="0">
                        <a:effectLst/>
                        <a:latin typeface="Calibri"/>
                        <a:ea typeface="Times New Roman"/>
                        <a:cs typeface="Times New Roman"/>
                      </a:endParaRPr>
                    </a:p>
                  </a:txBody>
                  <a:tcPr marL="0" marR="0" marT="0" marB="0"/>
                </a:tc>
                <a:tc>
                  <a:txBody>
                    <a:bodyPr/>
                    <a:lstStyle/>
                    <a:p>
                      <a:pPr marL="118110" marR="0">
                        <a:lnSpc>
                          <a:spcPct val="115000"/>
                        </a:lnSpc>
                        <a:spcBef>
                          <a:spcPts val="140"/>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age-18</a:t>
                      </a:r>
                      <a:endParaRPr lang="en-US" sz="1600">
                        <a:effectLst/>
                        <a:latin typeface="Calibri"/>
                        <a:ea typeface="Times New Roman"/>
                        <a:cs typeface="Times New Roman"/>
                      </a:endParaRPr>
                    </a:p>
                  </a:txBody>
                  <a:tcPr marL="0" marR="0" marT="0" marB="0"/>
                </a:tc>
                <a:tc>
                  <a:txBody>
                    <a:bodyPr/>
                    <a:lstStyle/>
                    <a:p>
                      <a:pPr marL="0" marR="0">
                        <a:lnSpc>
                          <a:spcPts val="700"/>
                        </a:lnSpc>
                        <a:spcBef>
                          <a:spcPts val="35"/>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85445" marR="385445" algn="ctr">
                        <a:lnSpc>
                          <a:spcPct val="115000"/>
                        </a:lnSpc>
                        <a:spcBef>
                          <a:spcPts val="0"/>
                        </a:spcBef>
                        <a:spcAft>
                          <a:spcPts val="0"/>
                        </a:spcAft>
                      </a:pPr>
                      <a:r>
                        <a:rPr lang="en-US" sz="1600">
                          <a:effectLst/>
                          <a:latin typeface="Times New Roman"/>
                          <a:ea typeface="Times New Roman"/>
                          <a:cs typeface="Times New Roman"/>
                        </a:rPr>
                        <a:t>35611</a:t>
                      </a:r>
                      <a:endParaRPr lang="en-US" sz="1600">
                        <a:effectLst/>
                        <a:latin typeface="Calibri"/>
                        <a:ea typeface="Times New Roman"/>
                        <a:cs typeface="Times New Roman"/>
                      </a:endParaRPr>
                    </a:p>
                  </a:txBody>
                  <a:tcPr marL="0" marR="0" marT="0" marB="0"/>
                </a:tc>
                <a:tc>
                  <a:txBody>
                    <a:bodyPr/>
                    <a:lstStyle/>
                    <a:p>
                      <a:pPr marL="113665" marR="0">
                        <a:lnSpc>
                          <a:spcPct val="115000"/>
                        </a:lnSpc>
                        <a:spcBef>
                          <a:spcPts val="265"/>
                        </a:spcBef>
                        <a:spcAft>
                          <a:spcPts val="0"/>
                        </a:spcAft>
                      </a:pPr>
                      <a:r>
                        <a:rPr lang="en-US" sz="1600">
                          <a:effectLst/>
                          <a:latin typeface="Times New Roman"/>
                          <a:ea typeface="Times New Roman"/>
                          <a:cs typeface="Times New Roman"/>
                        </a:rPr>
                        <a:t>Mod</a:t>
                      </a:r>
                      <a:r>
                        <a:rPr lang="en-US" sz="1600" spc="-5">
                          <a:effectLst/>
                          <a:latin typeface="Times New Roman"/>
                          <a:ea typeface="Times New Roman"/>
                          <a:cs typeface="Times New Roman"/>
                        </a:rPr>
                        <a:t>e</a:t>
                      </a:r>
                      <a:r>
                        <a:rPr lang="en-US" sz="1600">
                          <a:effectLst/>
                          <a:latin typeface="Times New Roman"/>
                          <a:ea typeface="Times New Roman"/>
                          <a:cs typeface="Times New Roman"/>
                        </a:rPr>
                        <a:t>rate </a:t>
                      </a:r>
                      <a:r>
                        <a:rPr lang="en-US" sz="1600" spc="-5">
                          <a:effectLst/>
                          <a:latin typeface="Times New Roman"/>
                          <a:ea typeface="Times New Roman"/>
                          <a:cs typeface="Times New Roman"/>
                        </a:rPr>
                        <a:t>N</a:t>
                      </a:r>
                      <a:r>
                        <a:rPr lang="en-US" sz="1600">
                          <a:effectLst/>
                          <a:latin typeface="Times New Roman"/>
                          <a:ea typeface="Times New Roman"/>
                          <a:cs typeface="Times New Roman"/>
                        </a:rPr>
                        <a:t>PDR</a:t>
                      </a:r>
                      <a:endParaRPr lang="en-US" sz="1600">
                        <a:effectLst/>
                        <a:latin typeface="Calibri"/>
                        <a:ea typeface="Times New Roman"/>
                        <a:cs typeface="Times New Roman"/>
                      </a:endParaRPr>
                    </a:p>
                  </a:txBody>
                  <a:tcPr marL="0" marR="0" marT="0" marB="0"/>
                </a:tc>
              </a:tr>
              <a:tr h="533400">
                <a:tc>
                  <a:txBody>
                    <a:bodyPr/>
                    <a:lstStyle/>
                    <a:p>
                      <a:pPr marL="151130" marR="0">
                        <a:lnSpc>
                          <a:spcPct val="115000"/>
                        </a:lnSpc>
                        <a:spcBef>
                          <a:spcPts val="85"/>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a:t>
                      </a:r>
                      <a:r>
                        <a:rPr lang="en-US" sz="1600" spc="5">
                          <a:effectLst/>
                          <a:latin typeface="Times New Roman"/>
                          <a:ea typeface="Times New Roman"/>
                          <a:cs typeface="Times New Roman"/>
                        </a:rPr>
                        <a:t>e</a:t>
                      </a:r>
                      <a:r>
                        <a:rPr lang="en-US" sz="1600">
                          <a:effectLst/>
                          <a:latin typeface="Times New Roman"/>
                          <a:ea typeface="Times New Roman"/>
                          <a:cs typeface="Times New Roman"/>
                        </a:rPr>
                        <a:t>-9</a:t>
                      </a:r>
                      <a:endParaRPr lang="en-US" sz="1600">
                        <a:effectLst/>
                        <a:latin typeface="Calibri"/>
                        <a:ea typeface="Times New Roman"/>
                        <a:cs typeface="Times New Roman"/>
                      </a:endParaRPr>
                    </a:p>
                  </a:txBody>
                  <a:tcPr marL="0" marR="0" marT="0" marB="0"/>
                </a:tc>
                <a:tc>
                  <a:txBody>
                    <a:bodyPr/>
                    <a:lstStyle/>
                    <a:p>
                      <a:pPr marL="0" marR="0">
                        <a:lnSpc>
                          <a:spcPts val="650"/>
                        </a:lnSpc>
                        <a:spcBef>
                          <a:spcPts val="35"/>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58775" marR="358775" algn="ctr">
                        <a:lnSpc>
                          <a:spcPct val="115000"/>
                        </a:lnSpc>
                        <a:spcBef>
                          <a:spcPts val="0"/>
                        </a:spcBef>
                        <a:spcAft>
                          <a:spcPts val="0"/>
                        </a:spcAft>
                      </a:pPr>
                      <a:r>
                        <a:rPr lang="en-US" sz="1600">
                          <a:effectLst/>
                          <a:latin typeface="Times New Roman"/>
                          <a:ea typeface="Times New Roman"/>
                          <a:cs typeface="Times New Roman"/>
                        </a:rPr>
                        <a:t>13753</a:t>
                      </a:r>
                      <a:endParaRPr lang="en-US" sz="1600">
                        <a:effectLst/>
                        <a:latin typeface="Calibri"/>
                        <a:ea typeface="Times New Roman"/>
                        <a:cs typeface="Times New Roman"/>
                      </a:endParaRPr>
                    </a:p>
                  </a:txBody>
                  <a:tcPr marL="0" marR="0" marT="0" marB="0"/>
                </a:tc>
                <a:tc>
                  <a:txBody>
                    <a:bodyPr/>
                    <a:lstStyle/>
                    <a:p>
                      <a:pPr marL="249555" marR="0">
                        <a:lnSpc>
                          <a:spcPct val="115000"/>
                        </a:lnSpc>
                        <a:spcBef>
                          <a:spcPts val="210"/>
                        </a:spcBef>
                        <a:spcAft>
                          <a:spcPts val="0"/>
                        </a:spcAft>
                      </a:pPr>
                      <a:r>
                        <a:rPr lang="en-US" sz="1600">
                          <a:effectLst/>
                          <a:latin typeface="Times New Roman"/>
                          <a:ea typeface="Times New Roman"/>
                          <a:cs typeface="Times New Roman"/>
                        </a:rPr>
                        <a:t>Nor</a:t>
                      </a:r>
                      <a:r>
                        <a:rPr lang="en-US" sz="1600" spc="-10">
                          <a:effectLst/>
                          <a:latin typeface="Times New Roman"/>
                          <a:ea typeface="Times New Roman"/>
                          <a:cs typeface="Times New Roman"/>
                        </a:rPr>
                        <a:t>m</a:t>
                      </a:r>
                      <a:r>
                        <a:rPr lang="en-US" sz="1600">
                          <a:effectLst/>
                          <a:latin typeface="Times New Roman"/>
                          <a:ea typeface="Times New Roman"/>
                          <a:cs typeface="Times New Roman"/>
                        </a:rPr>
                        <a:t>al E</a:t>
                      </a:r>
                      <a:r>
                        <a:rPr lang="en-US" sz="1600" spc="-5">
                          <a:effectLst/>
                          <a:latin typeface="Times New Roman"/>
                          <a:ea typeface="Times New Roman"/>
                          <a:cs typeface="Times New Roman"/>
                        </a:rPr>
                        <a:t>y</a:t>
                      </a:r>
                      <a:r>
                        <a:rPr lang="en-US" sz="1600">
                          <a:effectLst/>
                          <a:latin typeface="Times New Roman"/>
                          <a:ea typeface="Times New Roman"/>
                          <a:cs typeface="Times New Roman"/>
                        </a:rPr>
                        <a:t>e</a:t>
                      </a:r>
                      <a:endParaRPr lang="en-US" sz="1600">
                        <a:effectLst/>
                        <a:latin typeface="Calibri"/>
                        <a:ea typeface="Times New Roman"/>
                        <a:cs typeface="Times New Roman"/>
                      </a:endParaRPr>
                    </a:p>
                  </a:txBody>
                  <a:tcPr marL="0" marR="0" marT="0" marB="0"/>
                </a:tc>
                <a:tc>
                  <a:txBody>
                    <a:bodyPr/>
                    <a:lstStyle/>
                    <a:p>
                      <a:pPr marL="118110" marR="0">
                        <a:lnSpc>
                          <a:spcPct val="115000"/>
                        </a:lnSpc>
                        <a:spcBef>
                          <a:spcPts val="85"/>
                        </a:spcBef>
                        <a:spcAft>
                          <a:spcPts val="0"/>
                        </a:spcAft>
                      </a:pPr>
                      <a:r>
                        <a:rPr lang="en-US" sz="1600" dirty="0">
                          <a:effectLst/>
                          <a:latin typeface="Times New Roman"/>
                          <a:ea typeface="Times New Roman"/>
                          <a:cs typeface="Times New Roman"/>
                        </a:rPr>
                        <a:t>I</a:t>
                      </a:r>
                      <a:r>
                        <a:rPr lang="en-US" sz="1600" spc="-5" dirty="0">
                          <a:effectLst/>
                          <a:latin typeface="Times New Roman"/>
                          <a:ea typeface="Times New Roman"/>
                          <a:cs typeface="Times New Roman"/>
                        </a:rPr>
                        <a:t>m</a:t>
                      </a:r>
                      <a:r>
                        <a:rPr lang="en-US" sz="1600" dirty="0">
                          <a:effectLst/>
                          <a:latin typeface="Times New Roman"/>
                          <a:ea typeface="Times New Roman"/>
                          <a:cs typeface="Times New Roman"/>
                        </a:rPr>
                        <a:t>age-19</a:t>
                      </a:r>
                      <a:endParaRPr lang="en-US" sz="1600" dirty="0">
                        <a:effectLst/>
                        <a:latin typeface="Calibri"/>
                        <a:ea typeface="Times New Roman"/>
                        <a:cs typeface="Times New Roman"/>
                      </a:endParaRPr>
                    </a:p>
                  </a:txBody>
                  <a:tcPr marL="0" marR="0" marT="0" marB="0"/>
                </a:tc>
                <a:tc>
                  <a:txBody>
                    <a:bodyPr/>
                    <a:lstStyle/>
                    <a:p>
                      <a:pPr marL="0" marR="0">
                        <a:lnSpc>
                          <a:spcPts val="650"/>
                        </a:lnSpc>
                        <a:spcBef>
                          <a:spcPts val="35"/>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85445" marR="385445" algn="ctr">
                        <a:lnSpc>
                          <a:spcPct val="115000"/>
                        </a:lnSpc>
                        <a:spcBef>
                          <a:spcPts val="0"/>
                        </a:spcBef>
                        <a:spcAft>
                          <a:spcPts val="0"/>
                        </a:spcAft>
                      </a:pPr>
                      <a:r>
                        <a:rPr lang="en-US" sz="1600">
                          <a:effectLst/>
                          <a:latin typeface="Times New Roman"/>
                          <a:ea typeface="Times New Roman"/>
                          <a:cs typeface="Times New Roman"/>
                        </a:rPr>
                        <a:t>22867</a:t>
                      </a:r>
                      <a:endParaRPr lang="en-US" sz="1600">
                        <a:effectLst/>
                        <a:latin typeface="Calibri"/>
                        <a:ea typeface="Times New Roman"/>
                        <a:cs typeface="Times New Roman"/>
                      </a:endParaRPr>
                    </a:p>
                  </a:txBody>
                  <a:tcPr marL="0" marR="0" marT="0" marB="0"/>
                </a:tc>
                <a:tc>
                  <a:txBody>
                    <a:bodyPr/>
                    <a:lstStyle/>
                    <a:p>
                      <a:pPr marL="234315" marR="0">
                        <a:lnSpc>
                          <a:spcPct val="115000"/>
                        </a:lnSpc>
                        <a:spcBef>
                          <a:spcPts val="210"/>
                        </a:spcBef>
                        <a:spcAft>
                          <a:spcPts val="0"/>
                        </a:spcAft>
                      </a:pPr>
                      <a:r>
                        <a:rPr lang="en-US" sz="1600">
                          <a:effectLst/>
                          <a:latin typeface="Times New Roman"/>
                          <a:ea typeface="Times New Roman"/>
                          <a:cs typeface="Times New Roman"/>
                        </a:rPr>
                        <a:t>M</a:t>
                      </a:r>
                      <a:r>
                        <a:rPr lang="en-US" sz="1600" spc="-5">
                          <a:effectLst/>
                          <a:latin typeface="Times New Roman"/>
                          <a:ea typeface="Times New Roman"/>
                          <a:cs typeface="Times New Roman"/>
                        </a:rPr>
                        <a:t>i</a:t>
                      </a:r>
                      <a:r>
                        <a:rPr lang="en-US" sz="1600">
                          <a:effectLst/>
                          <a:latin typeface="Times New Roman"/>
                          <a:ea typeface="Times New Roman"/>
                          <a:cs typeface="Times New Roman"/>
                        </a:rPr>
                        <a:t>ld </a:t>
                      </a:r>
                      <a:r>
                        <a:rPr lang="en-US" sz="1600" spc="5">
                          <a:effectLst/>
                          <a:latin typeface="Times New Roman"/>
                          <a:ea typeface="Times New Roman"/>
                          <a:cs typeface="Times New Roman"/>
                        </a:rPr>
                        <a:t>N</a:t>
                      </a:r>
                      <a:r>
                        <a:rPr lang="en-US" sz="1600" spc="-5">
                          <a:effectLst/>
                          <a:latin typeface="Times New Roman"/>
                          <a:ea typeface="Times New Roman"/>
                          <a:cs typeface="Times New Roman"/>
                        </a:rPr>
                        <a:t>P</a:t>
                      </a:r>
                      <a:r>
                        <a:rPr lang="en-US" sz="1600" spc="5">
                          <a:effectLst/>
                          <a:latin typeface="Times New Roman"/>
                          <a:ea typeface="Times New Roman"/>
                          <a:cs typeface="Times New Roman"/>
                        </a:rPr>
                        <a:t>DR</a:t>
                      </a:r>
                      <a:endParaRPr lang="en-US" sz="1600">
                        <a:effectLst/>
                        <a:latin typeface="Calibri"/>
                        <a:ea typeface="Times New Roman"/>
                        <a:cs typeface="Times New Roman"/>
                      </a:endParaRPr>
                    </a:p>
                  </a:txBody>
                  <a:tcPr marL="0" marR="0" marT="0" marB="0"/>
                </a:tc>
              </a:tr>
              <a:tr h="533400">
                <a:tc>
                  <a:txBody>
                    <a:bodyPr/>
                    <a:lstStyle/>
                    <a:p>
                      <a:pPr marL="113030" marR="0">
                        <a:lnSpc>
                          <a:spcPct val="115000"/>
                        </a:lnSpc>
                        <a:spcBef>
                          <a:spcPts val="85"/>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a:t>
                      </a:r>
                      <a:r>
                        <a:rPr lang="en-US" sz="1600" spc="5">
                          <a:effectLst/>
                          <a:latin typeface="Times New Roman"/>
                          <a:ea typeface="Times New Roman"/>
                          <a:cs typeface="Times New Roman"/>
                        </a:rPr>
                        <a:t>e</a:t>
                      </a:r>
                      <a:r>
                        <a:rPr lang="en-US" sz="1600">
                          <a:effectLst/>
                          <a:latin typeface="Times New Roman"/>
                          <a:ea typeface="Times New Roman"/>
                          <a:cs typeface="Times New Roman"/>
                        </a:rPr>
                        <a:t>-10</a:t>
                      </a:r>
                      <a:endParaRPr lang="en-US" sz="1600">
                        <a:effectLst/>
                        <a:latin typeface="Calibri"/>
                        <a:ea typeface="Times New Roman"/>
                        <a:cs typeface="Times New Roman"/>
                      </a:endParaRPr>
                    </a:p>
                  </a:txBody>
                  <a:tcPr marL="0" marR="0" marT="0" marB="0"/>
                </a:tc>
                <a:tc>
                  <a:txBody>
                    <a:bodyPr/>
                    <a:lstStyle/>
                    <a:p>
                      <a:pPr marL="0" marR="0">
                        <a:lnSpc>
                          <a:spcPts val="650"/>
                        </a:lnSpc>
                        <a:spcBef>
                          <a:spcPts val="30"/>
                        </a:spcBef>
                        <a:spcAft>
                          <a:spcPts val="0"/>
                        </a:spcAft>
                      </a:pPr>
                      <a:r>
                        <a:rPr lang="en-US" sz="1600">
                          <a:effectLst/>
                          <a:latin typeface="Times New Roman"/>
                          <a:ea typeface="Times New Roman"/>
                          <a:cs typeface="Times New Roman"/>
                        </a:rPr>
                        <a:t> </a:t>
                      </a:r>
                      <a:endParaRPr lang="en-US" sz="1600">
                        <a:effectLst/>
                        <a:latin typeface="Calibri"/>
                        <a:ea typeface="Times New Roman"/>
                        <a:cs typeface="Times New Roman"/>
                      </a:endParaRPr>
                    </a:p>
                    <a:p>
                      <a:pPr marL="358775" marR="358775" algn="ctr">
                        <a:lnSpc>
                          <a:spcPct val="115000"/>
                        </a:lnSpc>
                        <a:spcBef>
                          <a:spcPts val="0"/>
                        </a:spcBef>
                        <a:spcAft>
                          <a:spcPts val="0"/>
                        </a:spcAft>
                      </a:pPr>
                      <a:r>
                        <a:rPr lang="en-US" sz="1600">
                          <a:effectLst/>
                          <a:latin typeface="Times New Roman"/>
                          <a:ea typeface="Times New Roman"/>
                          <a:cs typeface="Times New Roman"/>
                        </a:rPr>
                        <a:t>17555</a:t>
                      </a:r>
                      <a:endParaRPr lang="en-US" sz="1600">
                        <a:effectLst/>
                        <a:latin typeface="Calibri"/>
                        <a:ea typeface="Times New Roman"/>
                        <a:cs typeface="Times New Roman"/>
                      </a:endParaRPr>
                    </a:p>
                  </a:txBody>
                  <a:tcPr marL="0" marR="0" marT="0" marB="0"/>
                </a:tc>
                <a:tc>
                  <a:txBody>
                    <a:bodyPr/>
                    <a:lstStyle/>
                    <a:p>
                      <a:pPr marL="249555" marR="0">
                        <a:lnSpc>
                          <a:spcPct val="115000"/>
                        </a:lnSpc>
                        <a:spcBef>
                          <a:spcPts val="210"/>
                        </a:spcBef>
                        <a:spcAft>
                          <a:spcPts val="0"/>
                        </a:spcAft>
                      </a:pPr>
                      <a:r>
                        <a:rPr lang="en-US" sz="1600">
                          <a:effectLst/>
                          <a:latin typeface="Times New Roman"/>
                          <a:ea typeface="Times New Roman"/>
                          <a:cs typeface="Times New Roman"/>
                        </a:rPr>
                        <a:t>Nor</a:t>
                      </a:r>
                      <a:r>
                        <a:rPr lang="en-US" sz="1600" spc="-10">
                          <a:effectLst/>
                          <a:latin typeface="Times New Roman"/>
                          <a:ea typeface="Times New Roman"/>
                          <a:cs typeface="Times New Roman"/>
                        </a:rPr>
                        <a:t>m</a:t>
                      </a:r>
                      <a:r>
                        <a:rPr lang="en-US" sz="1600">
                          <a:effectLst/>
                          <a:latin typeface="Times New Roman"/>
                          <a:ea typeface="Times New Roman"/>
                          <a:cs typeface="Times New Roman"/>
                        </a:rPr>
                        <a:t>al E</a:t>
                      </a:r>
                      <a:r>
                        <a:rPr lang="en-US" sz="1600" spc="-5">
                          <a:effectLst/>
                          <a:latin typeface="Times New Roman"/>
                          <a:ea typeface="Times New Roman"/>
                          <a:cs typeface="Times New Roman"/>
                        </a:rPr>
                        <a:t>y</a:t>
                      </a:r>
                      <a:r>
                        <a:rPr lang="en-US" sz="1600">
                          <a:effectLst/>
                          <a:latin typeface="Times New Roman"/>
                          <a:ea typeface="Times New Roman"/>
                          <a:cs typeface="Times New Roman"/>
                        </a:rPr>
                        <a:t>e</a:t>
                      </a:r>
                      <a:endParaRPr lang="en-US" sz="1600">
                        <a:effectLst/>
                        <a:latin typeface="Calibri"/>
                        <a:ea typeface="Times New Roman"/>
                        <a:cs typeface="Times New Roman"/>
                      </a:endParaRPr>
                    </a:p>
                  </a:txBody>
                  <a:tcPr marL="0" marR="0" marT="0" marB="0"/>
                </a:tc>
                <a:tc>
                  <a:txBody>
                    <a:bodyPr/>
                    <a:lstStyle/>
                    <a:p>
                      <a:pPr marL="118110" marR="0">
                        <a:lnSpc>
                          <a:spcPct val="115000"/>
                        </a:lnSpc>
                        <a:spcBef>
                          <a:spcPts val="85"/>
                        </a:spcBef>
                        <a:spcAft>
                          <a:spcPts val="0"/>
                        </a:spcAft>
                      </a:pPr>
                      <a:r>
                        <a:rPr lang="en-US" sz="1600">
                          <a:effectLst/>
                          <a:latin typeface="Times New Roman"/>
                          <a:ea typeface="Times New Roman"/>
                          <a:cs typeface="Times New Roman"/>
                        </a:rPr>
                        <a:t>I</a:t>
                      </a:r>
                      <a:r>
                        <a:rPr lang="en-US" sz="1600" spc="-5">
                          <a:effectLst/>
                          <a:latin typeface="Times New Roman"/>
                          <a:ea typeface="Times New Roman"/>
                          <a:cs typeface="Times New Roman"/>
                        </a:rPr>
                        <a:t>m</a:t>
                      </a:r>
                      <a:r>
                        <a:rPr lang="en-US" sz="1600">
                          <a:effectLst/>
                          <a:latin typeface="Times New Roman"/>
                          <a:ea typeface="Times New Roman"/>
                          <a:cs typeface="Times New Roman"/>
                        </a:rPr>
                        <a:t>age-20</a:t>
                      </a:r>
                      <a:endParaRPr lang="en-US" sz="1600">
                        <a:effectLst/>
                        <a:latin typeface="Calibri"/>
                        <a:ea typeface="Times New Roman"/>
                        <a:cs typeface="Times New Roman"/>
                      </a:endParaRPr>
                    </a:p>
                  </a:txBody>
                  <a:tcPr marL="0" marR="0" marT="0" marB="0"/>
                </a:tc>
                <a:tc>
                  <a:txBody>
                    <a:bodyPr/>
                    <a:lstStyle/>
                    <a:p>
                      <a:pPr marL="0" marR="0">
                        <a:lnSpc>
                          <a:spcPts val="650"/>
                        </a:lnSpc>
                        <a:spcBef>
                          <a:spcPts val="30"/>
                        </a:spcBef>
                        <a:spcAft>
                          <a:spcPts val="0"/>
                        </a:spcAft>
                      </a:pPr>
                      <a:r>
                        <a:rPr lang="en-US" sz="1600" dirty="0">
                          <a:effectLst/>
                          <a:latin typeface="Times New Roman"/>
                          <a:ea typeface="Times New Roman"/>
                          <a:cs typeface="Times New Roman"/>
                        </a:rPr>
                        <a:t> </a:t>
                      </a:r>
                      <a:endParaRPr lang="en-US" sz="1600" dirty="0">
                        <a:effectLst/>
                        <a:latin typeface="Calibri"/>
                        <a:ea typeface="Times New Roman"/>
                        <a:cs typeface="Times New Roman"/>
                      </a:endParaRPr>
                    </a:p>
                    <a:p>
                      <a:pPr marL="385445" marR="385445" algn="ctr">
                        <a:lnSpc>
                          <a:spcPct val="115000"/>
                        </a:lnSpc>
                        <a:spcBef>
                          <a:spcPts val="0"/>
                        </a:spcBef>
                        <a:spcAft>
                          <a:spcPts val="0"/>
                        </a:spcAft>
                      </a:pPr>
                      <a:r>
                        <a:rPr lang="en-US" sz="1600" dirty="0">
                          <a:effectLst/>
                          <a:latin typeface="Times New Roman"/>
                          <a:ea typeface="Times New Roman"/>
                          <a:cs typeface="Times New Roman"/>
                        </a:rPr>
                        <a:t>51182</a:t>
                      </a:r>
                      <a:endParaRPr lang="en-US" sz="1600" dirty="0">
                        <a:effectLst/>
                        <a:latin typeface="Calibri"/>
                        <a:ea typeface="Times New Roman"/>
                        <a:cs typeface="Times New Roman"/>
                      </a:endParaRPr>
                    </a:p>
                  </a:txBody>
                  <a:tcPr marL="0" marR="0" marT="0" marB="0"/>
                </a:tc>
                <a:tc>
                  <a:txBody>
                    <a:bodyPr/>
                    <a:lstStyle/>
                    <a:p>
                      <a:pPr marL="389255" marR="388620" algn="ctr">
                        <a:lnSpc>
                          <a:spcPct val="115000"/>
                        </a:lnSpc>
                        <a:spcBef>
                          <a:spcPts val="210"/>
                        </a:spcBef>
                        <a:spcAft>
                          <a:spcPts val="0"/>
                        </a:spcAft>
                      </a:pPr>
                      <a:r>
                        <a:rPr lang="en-US" sz="1600" dirty="0">
                          <a:effectLst/>
                          <a:latin typeface="Times New Roman"/>
                          <a:ea typeface="Times New Roman"/>
                          <a:cs typeface="Times New Roman"/>
                        </a:rPr>
                        <a:t>PDR</a:t>
                      </a:r>
                      <a:endParaRPr lang="en-US" sz="1600" dirty="0">
                        <a:effectLst/>
                        <a:latin typeface="Calibri"/>
                        <a:ea typeface="Times New Roman"/>
                        <a:cs typeface="Times New Roman"/>
                      </a:endParaRPr>
                    </a:p>
                  </a:txBody>
                  <a:tcPr marL="0" marR="0" marT="0" marB="0"/>
                </a:tc>
              </a:tr>
            </a:tbl>
          </a:graphicData>
        </a:graphic>
      </p:graphicFrame>
    </p:spTree>
    <p:extLst>
      <p:ext uri="{BB962C8B-B14F-4D97-AF65-F5344CB8AC3E}">
        <p14:creationId xmlns:p14="http://schemas.microsoft.com/office/powerpoint/2010/main" val="1027959316"/>
      </p:ext>
    </p:extLst>
  </p:cSld>
  <p:clrMapOvr>
    <a:masterClrMapping/>
  </p:clrMapOvr>
  <p:transition spd="slow">
    <p:strips/>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pPr algn="ctr"/>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CONCLUSION</a:t>
            </a:r>
            <a:endParaRPr lang="en-US" sz="3600" dirty="0"/>
          </a:p>
        </p:txBody>
      </p:sp>
      <p:sp>
        <p:nvSpPr>
          <p:cNvPr id="3" name="Content Placeholder 2"/>
          <p:cNvSpPr>
            <a:spLocks noGrp="1"/>
          </p:cNvSpPr>
          <p:nvPr>
            <p:ph idx="1"/>
          </p:nvPr>
        </p:nvSpPr>
        <p:spPr>
          <a:xfrm>
            <a:off x="457200" y="1600200"/>
            <a:ext cx="8382000" cy="4876800"/>
          </a:xfrm>
        </p:spPr>
        <p:txBody>
          <a:bodyPr>
            <a:noAutofit/>
          </a:bodyPr>
          <a:lstStyle/>
          <a:p>
            <a:pPr marL="36576" indent="0" algn="just">
              <a:buNone/>
            </a:pPr>
            <a:r>
              <a:rPr lang="en-US"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ea typeface="+mj-ea"/>
                <a:cs typeface="Adobe Arabic" pitchFamily="18" charset="-78"/>
              </a:rPr>
              <a:t>♦</a:t>
            </a:r>
            <a:r>
              <a:rPr lang="en-US" dirty="0"/>
              <a:t> </a:t>
            </a:r>
            <a:r>
              <a:rPr lang="en-US" dirty="0" smtClean="0"/>
              <a:t> The </a:t>
            </a:r>
            <a:r>
              <a:rPr lang="en-US" dirty="0"/>
              <a:t>first phase of the work we have mainly highlighted the software based </a:t>
            </a:r>
            <a:r>
              <a:rPr lang="en-US" dirty="0" smtClean="0"/>
              <a:t>approach.</a:t>
            </a:r>
            <a:r>
              <a:rPr lang="en-US" dirty="0"/>
              <a:t> </a:t>
            </a:r>
            <a:endParaRPr lang="en-US" dirty="0" smtClean="0"/>
          </a:p>
          <a:p>
            <a:pPr marL="36576" indent="0" algn="just">
              <a:buNone/>
            </a:pPr>
            <a:r>
              <a:rPr lang="en-US"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dirty="0" smtClean="0"/>
              <a:t>For large </a:t>
            </a:r>
            <a:r>
              <a:rPr lang="en-US" dirty="0"/>
              <a:t>scale diagnosis we need to develop a hardware based approach for the ease of detection. </a:t>
            </a:r>
            <a:endParaRPr lang="en-US" dirty="0" smtClean="0"/>
          </a:p>
          <a:p>
            <a:pPr marL="36576" indent="0" algn="just">
              <a:buNone/>
            </a:pPr>
            <a:r>
              <a:rPr lang="en-US"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dirty="0" smtClean="0"/>
              <a:t>So </a:t>
            </a:r>
            <a:r>
              <a:rPr lang="en-US" dirty="0"/>
              <a:t>we have done our project up to a software implementation stage which will be successfully followed by hardware based system requirements</a:t>
            </a:r>
            <a:r>
              <a:rPr lang="en-US" dirty="0" smtClean="0"/>
              <a:t>.</a:t>
            </a:r>
          </a:p>
          <a:p>
            <a:pPr marL="36576" indent="0" algn="just">
              <a:buNone/>
            </a:pPr>
            <a:r>
              <a:rPr lang="en-US"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  </a:t>
            </a:r>
            <a:r>
              <a:rPr lang="en-US" dirty="0" smtClean="0"/>
              <a:t>The </a:t>
            </a:r>
            <a:r>
              <a:rPr lang="en-US" dirty="0"/>
              <a:t>achievements of this work include very good result in the diagnosis process and it shows how far the use of image processing can replace the tedious and strenuous work at our various hospitals.</a:t>
            </a:r>
          </a:p>
        </p:txBody>
      </p:sp>
    </p:spTree>
    <p:extLst>
      <p:ext uri="{BB962C8B-B14F-4D97-AF65-F5344CB8AC3E}">
        <p14:creationId xmlns:p14="http://schemas.microsoft.com/office/powerpoint/2010/main" val="2362336766"/>
      </p:ext>
    </p:extLst>
  </p:cSld>
  <p:clrMapOvr>
    <a:masterClrMapping/>
  </p:clrMapOvr>
  <p:transition spd="slow">
    <p:strips/>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fontScale="90000"/>
          </a:bodyPr>
          <a:lstStyle/>
          <a:p>
            <a:pPr algn="ctr"/>
            <a:r>
              <a:rPr lang="en-US" sz="40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FUTURE WORK</a:t>
            </a:r>
            <a:r>
              <a:rPr lang="en-US" dirty="0" smtClean="0"/>
              <a:t/>
            </a:r>
            <a:br>
              <a:rPr lang="en-US" dirty="0" smtClean="0"/>
            </a:br>
            <a:endParaRPr lang="en-US" dirty="0"/>
          </a:p>
        </p:txBody>
      </p:sp>
      <p:sp>
        <p:nvSpPr>
          <p:cNvPr id="3" name="Content Placeholder 2"/>
          <p:cNvSpPr>
            <a:spLocks noGrp="1"/>
          </p:cNvSpPr>
          <p:nvPr>
            <p:ph idx="1"/>
          </p:nvPr>
        </p:nvSpPr>
        <p:spPr>
          <a:xfrm>
            <a:off x="228600" y="914400"/>
            <a:ext cx="8763000" cy="5135563"/>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36576" indent="0">
              <a:buNone/>
            </a:pPr>
            <a:endParaRPr lang="en-US" dirty="0"/>
          </a:p>
          <a:p>
            <a:pPr>
              <a:buNone/>
            </a:pPr>
            <a:endParaRPr lang="en-US" sz="1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a:buNone/>
            </a:pPr>
            <a:endParaRPr lang="en-US" sz="16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graphicFrame>
        <p:nvGraphicFramePr>
          <p:cNvPr id="4" name="Diagram 3"/>
          <p:cNvGraphicFramePr/>
          <p:nvPr>
            <p:extLst>
              <p:ext uri="{D42A27DB-BD31-4B8C-83A1-F6EECF244321}">
                <p14:modId xmlns:p14="http://schemas.microsoft.com/office/powerpoint/2010/main" val="1452424987"/>
              </p:ext>
            </p:extLst>
          </p:nvPr>
        </p:nvGraphicFramePr>
        <p:xfrm>
          <a:off x="32084" y="1295400"/>
          <a:ext cx="8883316"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2167279"/>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graphicEl>
                                              <a:dgm id="{BC12D2FA-9C8A-46C8-BE84-8783F69A0EA1}"/>
                                            </p:graphicEl>
                                          </p:spTgt>
                                        </p:tgtEl>
                                        <p:attrNameLst>
                                          <p:attrName>style.visibility</p:attrName>
                                        </p:attrNameLst>
                                      </p:cBhvr>
                                      <p:to>
                                        <p:strVal val="visible"/>
                                      </p:to>
                                    </p:set>
                                    <p:animEffect transition="in" filter="wipe(left)">
                                      <p:cBhvr>
                                        <p:cTn id="7" dur="500"/>
                                        <p:tgtEl>
                                          <p:spTgt spid="4">
                                            <p:graphicEl>
                                              <a:dgm id="{BC12D2FA-9C8A-46C8-BE84-8783F69A0EA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dgm id="{C62765CA-E6D9-4B1B-866C-C08CF4673492}"/>
                                            </p:graphicEl>
                                          </p:spTgt>
                                        </p:tgtEl>
                                        <p:attrNameLst>
                                          <p:attrName>style.visibility</p:attrName>
                                        </p:attrNameLst>
                                      </p:cBhvr>
                                      <p:to>
                                        <p:strVal val="visible"/>
                                      </p:to>
                                    </p:set>
                                    <p:animEffect transition="in" filter="wipe(left)">
                                      <p:cBhvr>
                                        <p:cTn id="12" dur="500"/>
                                        <p:tgtEl>
                                          <p:spTgt spid="4">
                                            <p:graphicEl>
                                              <a:dgm id="{C62765CA-E6D9-4B1B-866C-C08CF4673492}"/>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graphicEl>
                                              <a:dgm id="{801935E0-D2C1-4CB0-8C16-FE2630DAF37D}"/>
                                            </p:graphicEl>
                                          </p:spTgt>
                                        </p:tgtEl>
                                        <p:attrNameLst>
                                          <p:attrName>style.visibility</p:attrName>
                                        </p:attrNameLst>
                                      </p:cBhvr>
                                      <p:to>
                                        <p:strVal val="visible"/>
                                      </p:to>
                                    </p:set>
                                    <p:animEffect transition="in" filter="wipe(left)">
                                      <p:cBhvr>
                                        <p:cTn id="15" dur="500"/>
                                        <p:tgtEl>
                                          <p:spTgt spid="4">
                                            <p:graphicEl>
                                              <a:dgm id="{801935E0-D2C1-4CB0-8C16-FE2630DAF37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graphicEl>
                                              <a:dgm id="{4B5B5BF9-4783-4169-82C5-C7B3ED60D1BD}"/>
                                            </p:graphicEl>
                                          </p:spTgt>
                                        </p:tgtEl>
                                        <p:attrNameLst>
                                          <p:attrName>style.visibility</p:attrName>
                                        </p:attrNameLst>
                                      </p:cBhvr>
                                      <p:to>
                                        <p:strVal val="visible"/>
                                      </p:to>
                                    </p:set>
                                    <p:animEffect transition="in" filter="wipe(left)">
                                      <p:cBhvr>
                                        <p:cTn id="20" dur="500"/>
                                        <p:tgtEl>
                                          <p:spTgt spid="4">
                                            <p:graphicEl>
                                              <a:dgm id="{4B5B5BF9-4783-4169-82C5-C7B3ED60D1BD}"/>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
                                            <p:graphicEl>
                                              <a:dgm id="{178AB338-E698-4B8A-9305-CF8BE0D0D641}"/>
                                            </p:graphicEl>
                                          </p:spTgt>
                                        </p:tgtEl>
                                        <p:attrNameLst>
                                          <p:attrName>style.visibility</p:attrName>
                                        </p:attrNameLst>
                                      </p:cBhvr>
                                      <p:to>
                                        <p:strVal val="visible"/>
                                      </p:to>
                                    </p:set>
                                    <p:animEffect transition="in" filter="wipe(left)">
                                      <p:cBhvr>
                                        <p:cTn id="23" dur="500"/>
                                        <p:tgtEl>
                                          <p:spTgt spid="4">
                                            <p:graphicEl>
                                              <a:dgm id="{178AB338-E698-4B8A-9305-CF8BE0D0D64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B49C0BE2-E855-4480-BDE4-DE85F19FEC58}"/>
                                            </p:graphicEl>
                                          </p:spTgt>
                                        </p:tgtEl>
                                        <p:attrNameLst>
                                          <p:attrName>style.visibility</p:attrName>
                                        </p:attrNameLst>
                                      </p:cBhvr>
                                      <p:to>
                                        <p:strVal val="visible"/>
                                      </p:to>
                                    </p:set>
                                    <p:animEffect transition="in" filter="wipe(left)">
                                      <p:cBhvr>
                                        <p:cTn id="28" dur="500"/>
                                        <p:tgtEl>
                                          <p:spTgt spid="4">
                                            <p:graphicEl>
                                              <a:dgm id="{B49C0BE2-E855-4480-BDE4-DE85F19FEC5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77EA26F4-5F0C-4791-98DD-CAE3DE1443F1}"/>
                                            </p:graphicEl>
                                          </p:spTgt>
                                        </p:tgtEl>
                                        <p:attrNameLst>
                                          <p:attrName>style.visibility</p:attrName>
                                        </p:attrNameLst>
                                      </p:cBhvr>
                                      <p:to>
                                        <p:strVal val="visible"/>
                                      </p:to>
                                    </p:set>
                                    <p:animEffect transition="in" filter="wipe(left)">
                                      <p:cBhvr>
                                        <p:cTn id="31" dur="500"/>
                                        <p:tgtEl>
                                          <p:spTgt spid="4">
                                            <p:graphicEl>
                                              <a:dgm id="{77EA26F4-5F0C-4791-98DD-CAE3DE1443F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5938" y="762000"/>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Motivation</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5" name="Content Placeholder 2"/>
          <p:cNvSpPr>
            <a:spLocks noGrp="1"/>
          </p:cNvSpPr>
          <p:nvPr>
            <p:ph idx="1"/>
          </p:nvPr>
        </p:nvSpPr>
        <p:spPr>
          <a:xfrm>
            <a:off x="152400" y="1600200"/>
            <a:ext cx="8686800" cy="4800600"/>
          </a:xfrm>
        </p:spPr>
        <p:txBody>
          <a:bodyPr>
            <a:normAutofit/>
          </a:bodyPr>
          <a:lstStyle/>
          <a:p>
            <a:pPr>
              <a:buFont typeface="Wingdings" pitchFamily="2" charset="2"/>
              <a:buChar char="Ø"/>
            </a:pPr>
            <a:r>
              <a:rPr lang="en-US" sz="3200" i="1" dirty="0" smtClean="0">
                <a:solidFill>
                  <a:schemeClr val="accent6">
                    <a:lumMod val="50000"/>
                  </a:schemeClr>
                </a:solidFill>
                <a:effectLst>
                  <a:outerShdw blurRad="38100" dist="38100" dir="2700000" algn="tl">
                    <a:srgbClr val="000000">
                      <a:alpha val="43137"/>
                    </a:srgbClr>
                  </a:outerShdw>
                </a:effectLst>
              </a:rPr>
              <a:t>What is the effect of it now-a-days?</a:t>
            </a:r>
            <a:r>
              <a:rPr lang="en-US" dirty="0" smtClean="0"/>
              <a:t/>
            </a:r>
            <a:br>
              <a:rPr lang="en-US" dirty="0" smtClean="0"/>
            </a:br>
            <a:endParaRPr lang="en-US" dirty="0" smtClean="0"/>
          </a:p>
          <a:p>
            <a:pPr marL="36576" indent="0">
              <a:buNone/>
            </a:pPr>
            <a:r>
              <a:rPr lang="en-US" sz="32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t>
            </a:r>
            <a:r>
              <a:rPr lang="en-US" dirty="0" smtClean="0"/>
              <a:t> Diabetes is in its epidemic form now a days. All </a:t>
            </a:r>
            <a:r>
              <a:rPr lang="en-US" dirty="0"/>
              <a:t>patients with diabetes </a:t>
            </a:r>
            <a:r>
              <a:rPr lang="en-US" dirty="0" smtClean="0"/>
              <a:t>mellitus </a:t>
            </a:r>
            <a:r>
              <a:rPr lang="en-US" dirty="0"/>
              <a:t>have a higher risk of being diagnosed with diabetic retinopathy. In Singapore &amp; India like third world countries, 22% of patients are diagnosed with diabetic retinopathy and half of this affected patients had severe sight-threatening diseases</a:t>
            </a:r>
            <a:r>
              <a:rPr lang="en-US" dirty="0" smtClean="0"/>
              <a:t>.</a:t>
            </a:r>
          </a:p>
          <a:p>
            <a:pPr>
              <a:buFont typeface="Wingdings" pitchFamily="2" charset="2"/>
              <a:buChar char="Ø"/>
            </a:pPr>
            <a:endParaRPr lang="en-US" dirty="0"/>
          </a:p>
          <a:p>
            <a:pPr marL="36576" indent="0">
              <a:buNone/>
            </a:pPr>
            <a:r>
              <a:rPr lang="en-US" dirty="0"/>
              <a:t> </a:t>
            </a:r>
          </a:p>
          <a:p>
            <a:pPr>
              <a:buFont typeface="Wingdings" pitchFamily="2" charset="2"/>
              <a:buChar char="Ø"/>
            </a:pPr>
            <a:endParaRPr lang="en-US" dirty="0"/>
          </a:p>
        </p:txBody>
      </p:sp>
    </p:spTree>
    <p:extLst>
      <p:ext uri="{BB962C8B-B14F-4D97-AF65-F5344CB8AC3E}">
        <p14:creationId xmlns:p14="http://schemas.microsoft.com/office/powerpoint/2010/main" val="236258910"/>
      </p:ext>
    </p:extLst>
  </p:cSld>
  <p:clrMapOvr>
    <a:masterClrMapping/>
  </p:clrMapOvr>
  <p:transition spd="slow">
    <p:strips/>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pPr algn="ctr"/>
            <a:r>
              <a:rPr lang="en-US" sz="36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REFERENCES</a:t>
            </a:r>
            <a:endParaRPr lang="en-US" sz="36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3" name="Content Placeholder 2"/>
          <p:cNvSpPr>
            <a:spLocks noGrp="1"/>
          </p:cNvSpPr>
          <p:nvPr>
            <p:ph idx="1"/>
          </p:nvPr>
        </p:nvSpPr>
        <p:spPr>
          <a:xfrm>
            <a:off x="457200" y="1600200"/>
            <a:ext cx="8229600" cy="4525963"/>
          </a:xfrm>
        </p:spPr>
        <p:txBody>
          <a:bodyPr>
            <a:normAutofit/>
          </a:bodyPr>
          <a:lstStyle/>
          <a:p>
            <a:pPr>
              <a:buFont typeface="Arial" pitchFamily="34" charset="0"/>
              <a:buChar char="•"/>
            </a:pPr>
            <a:r>
              <a:rPr lang="en-US" sz="2400" dirty="0"/>
              <a:t>Iqbal,M.I. et al, “Automatic Diagnosis Of Diabetic</a:t>
            </a:r>
          </a:p>
          <a:p>
            <a:pPr marL="36576" indent="0">
              <a:buNone/>
            </a:pPr>
            <a:r>
              <a:rPr lang="en-US" sz="2400" dirty="0" smtClean="0"/>
              <a:t>    Retinopathy </a:t>
            </a:r>
            <a:r>
              <a:rPr lang="en-US" sz="2400" dirty="0"/>
              <a:t>Using Fundus Images”: By </a:t>
            </a:r>
            <a:r>
              <a:rPr lang="en-US" sz="2400" dirty="0" smtClean="0"/>
              <a:t>BlekingeInstitute   </a:t>
            </a:r>
          </a:p>
          <a:p>
            <a:pPr marL="36576" indent="0">
              <a:buNone/>
            </a:pPr>
            <a:r>
              <a:rPr lang="en-US" sz="2400"/>
              <a:t> </a:t>
            </a:r>
            <a:r>
              <a:rPr lang="en-US" sz="2400" smtClean="0"/>
              <a:t>   Of </a:t>
            </a:r>
            <a:r>
              <a:rPr lang="en-US" sz="2400" dirty="0" smtClean="0"/>
              <a:t>Technology </a:t>
            </a:r>
            <a:r>
              <a:rPr lang="en-US" sz="2400" dirty="0"/>
              <a:t>Referenced October 2006</a:t>
            </a:r>
            <a:r>
              <a:rPr lang="en-US" sz="2400" dirty="0" smtClean="0"/>
              <a:t>.</a:t>
            </a:r>
          </a:p>
          <a:p>
            <a:pPr>
              <a:buFont typeface="Arial" pitchFamily="34" charset="0"/>
              <a:buChar char="•"/>
            </a:pPr>
            <a:r>
              <a:rPr lang="en-US" sz="2400" dirty="0" smtClean="0"/>
              <a:t>Rulph </a:t>
            </a:r>
            <a:r>
              <a:rPr lang="en-US" sz="2400" dirty="0"/>
              <a:t>Chassaing, Donald Reay; Digital Signal Processing and Applications With The TMS320C6713 And TMS320C6416 DSK; Wiley Interscience.</a:t>
            </a:r>
          </a:p>
          <a:p>
            <a:pPr>
              <a:buFont typeface="Arial" pitchFamily="34" charset="0"/>
              <a:buChar char="•"/>
            </a:pPr>
            <a:r>
              <a:rPr lang="en-US" sz="2400" dirty="0" smtClean="0"/>
              <a:t>R.C.Gonzalez ,R.E.Woods; “Digital Image Processing” ;pearson</a:t>
            </a:r>
          </a:p>
          <a:p>
            <a:pPr>
              <a:buFont typeface="Arial" pitchFamily="34" charset="0"/>
              <a:buChar char="•"/>
            </a:pPr>
            <a:r>
              <a:rPr lang="en-US" sz="2400" dirty="0" smtClean="0"/>
              <a:t>My Eye World: </a:t>
            </a:r>
            <a:r>
              <a:rPr lang="en-US" sz="2400" i="1" dirty="0" smtClean="0"/>
              <a:t>Eye Structure And Function. Referenced, August 2nd 2006, Website ; </a:t>
            </a:r>
            <a:r>
              <a:rPr lang="en-US" sz="2400" dirty="0" smtClean="0"/>
              <a:t>Http://www.myeyeworld.com/files/eye_structure.html</a:t>
            </a:r>
          </a:p>
          <a:p>
            <a:endParaRPr lang="en-US" sz="1600" dirty="0" smtClean="0"/>
          </a:p>
        </p:txBody>
      </p:sp>
    </p:spTree>
    <p:extLst>
      <p:ext uri="{BB962C8B-B14F-4D97-AF65-F5344CB8AC3E}">
        <p14:creationId xmlns:p14="http://schemas.microsoft.com/office/powerpoint/2010/main" val="1722713726"/>
      </p:ext>
    </p:extLst>
  </p:cSld>
  <p:clrMapOvr>
    <a:masterClrMapping/>
  </p:clrMapOvr>
  <p:transition spd="slow">
    <p:strips/>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1301750"/>
            <a:ext cx="6350000" cy="4254500"/>
          </a:xfrm>
          <a:prstGeom prst="rect">
            <a:avLst/>
          </a:prstGeom>
        </p:spPr>
      </p:pic>
    </p:spTree>
    <p:extLst>
      <p:ext uri="{BB962C8B-B14F-4D97-AF65-F5344CB8AC3E}">
        <p14:creationId xmlns:p14="http://schemas.microsoft.com/office/powerpoint/2010/main" val="2664359283"/>
      </p:ext>
    </p:extLst>
  </p:cSld>
  <p:clrMapOvr>
    <a:masterClrMapping/>
  </p:clrMapOvr>
  <p:transition spd="slow">
    <p:strip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762000"/>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BASIC EYE ANATOMY</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25" y="1581462"/>
            <a:ext cx="5200149"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0502831"/>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762000"/>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DIABETIC Retinopathy</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5" name="Content Placeholder 2"/>
          <p:cNvSpPr>
            <a:spLocks noGrp="1"/>
          </p:cNvSpPr>
          <p:nvPr>
            <p:ph idx="1"/>
          </p:nvPr>
        </p:nvSpPr>
        <p:spPr>
          <a:xfrm>
            <a:off x="228600" y="1524000"/>
            <a:ext cx="8686800" cy="5334000"/>
          </a:xfrm>
        </p:spPr>
        <p:txBody>
          <a:bodyPr>
            <a:normAutofit/>
          </a:bodyPr>
          <a:lstStyle/>
          <a:p>
            <a:pPr marL="36576" indent="0">
              <a:buNone/>
            </a:pPr>
            <a:r>
              <a:rPr lang="en-US" dirty="0"/>
              <a:t>E</a:t>
            </a:r>
            <a:r>
              <a:rPr lang="en-US" dirty="0" smtClean="0"/>
              <a:t>ffect </a:t>
            </a:r>
            <a:r>
              <a:rPr lang="en-US" dirty="0"/>
              <a:t>of diabetes on the eye is called Diabetic</a:t>
            </a:r>
          </a:p>
          <a:p>
            <a:pPr marL="36576" indent="0">
              <a:buNone/>
            </a:pPr>
            <a:r>
              <a:rPr lang="en-US" dirty="0"/>
              <a:t>Retinopathy (</a:t>
            </a:r>
            <a:r>
              <a:rPr lang="en-US" dirty="0" smtClean="0"/>
              <a:t>DR). </a:t>
            </a:r>
          </a:p>
          <a:p>
            <a:pPr marL="36576" indent="0">
              <a:buNone/>
            </a:pPr>
            <a:r>
              <a:rPr lang="en-US" dirty="0"/>
              <a:t/>
            </a:r>
            <a:br>
              <a:rPr lang="en-US" dirty="0"/>
            </a:br>
            <a:r>
              <a:rPr lang="en-US" dirty="0" smtClean="0"/>
              <a:t>It can be mainly classified into </a:t>
            </a:r>
            <a:r>
              <a:rPr lang="en-US" dirty="0" smtClean="0"/>
              <a:t>two </a:t>
            </a:r>
            <a:r>
              <a:rPr lang="en-US" dirty="0" smtClean="0"/>
              <a:t>categories</a:t>
            </a:r>
            <a:r>
              <a:rPr lang="en-US" dirty="0" smtClean="0"/>
              <a:t>.</a:t>
            </a:r>
            <a:endParaRPr lang="en-US" i="1" dirty="0" smtClean="0"/>
          </a:p>
          <a:p>
            <a:pPr marL="550926" indent="-514350">
              <a:lnSpc>
                <a:spcPct val="150000"/>
              </a:lnSpc>
              <a:buFont typeface="+mj-lt"/>
              <a:buAutoNum type="arabicPeriod"/>
            </a:pPr>
            <a:r>
              <a:rPr lang="en-US" i="1" dirty="0" smtClean="0"/>
              <a:t>Non-Proliferative or Background Diabetic Retinopathy (N-PDR or BDR)</a:t>
            </a:r>
          </a:p>
          <a:p>
            <a:pPr marL="550926" indent="-514350">
              <a:lnSpc>
                <a:spcPct val="150000"/>
              </a:lnSpc>
              <a:buFont typeface="+mj-lt"/>
              <a:buAutoNum type="arabicPeriod"/>
            </a:pPr>
            <a:r>
              <a:rPr lang="en-US" i="1" dirty="0" smtClean="0"/>
              <a:t>Proliferative Diabetic Retinopathy (PDR)</a:t>
            </a:r>
          </a:p>
          <a:p>
            <a:pPr marL="36576" indent="0">
              <a:buNone/>
            </a:pPr>
            <a:endParaRPr lang="en-US" i="1" dirty="0"/>
          </a:p>
        </p:txBody>
      </p:sp>
    </p:spTree>
    <p:extLst>
      <p:ext uri="{BB962C8B-B14F-4D97-AF65-F5344CB8AC3E}">
        <p14:creationId xmlns:p14="http://schemas.microsoft.com/office/powerpoint/2010/main" val="3757995535"/>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10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additive="base">
                                        <p:cTn id="12" dur="10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nodeType="after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additive="base">
                                        <p:cTn id="17" dur="10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762000"/>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Background diabetic retinopathy</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5" name="Content Placeholder 2"/>
          <p:cNvSpPr>
            <a:spLocks noGrp="1"/>
          </p:cNvSpPr>
          <p:nvPr>
            <p:ph idx="1"/>
          </p:nvPr>
        </p:nvSpPr>
        <p:spPr>
          <a:xfrm>
            <a:off x="228600" y="1600200"/>
            <a:ext cx="8686800" cy="5257800"/>
          </a:xfrm>
        </p:spPr>
        <p:txBody>
          <a:bodyPr>
            <a:normAutofit/>
          </a:bodyPr>
          <a:lstStyle/>
          <a:p>
            <a:pPr>
              <a:buFont typeface="Wingdings" pitchFamily="2" charset="2"/>
              <a:buChar char="Ø"/>
            </a:pPr>
            <a:r>
              <a:rPr lang="en-US" dirty="0" smtClean="0"/>
              <a:t>Earliest stage of Diabetic Retinopathy</a:t>
            </a:r>
          </a:p>
          <a:p>
            <a:pPr>
              <a:buFont typeface="Wingdings" pitchFamily="2" charset="2"/>
              <a:buChar char="Ø"/>
            </a:pPr>
            <a:r>
              <a:rPr lang="en-US" dirty="0" smtClean="0"/>
              <a:t>Blood vessels get weakened.</a:t>
            </a:r>
          </a:p>
          <a:p>
            <a:pPr>
              <a:buFont typeface="Wingdings" pitchFamily="2" charset="2"/>
              <a:buChar char="Ø"/>
            </a:pPr>
            <a:r>
              <a:rPr lang="en-US" dirty="0" smtClean="0"/>
              <a:t>Lead to dot like bleeding known as</a:t>
            </a:r>
            <a:br>
              <a:rPr lang="en-US" dirty="0" smtClean="0"/>
            </a:br>
            <a:r>
              <a:rPr lang="en-US" dirty="0" err="1" smtClean="0"/>
              <a:t>microaneurysm</a:t>
            </a:r>
            <a:r>
              <a:rPr lang="en-US" dirty="0" smtClean="0"/>
              <a:t>.</a:t>
            </a:r>
            <a:endParaRPr lang="en-US" dirty="0"/>
          </a:p>
          <a:p>
            <a:pPr>
              <a:buFont typeface="Wingdings" pitchFamily="2" charset="2"/>
              <a:buChar char="Ø"/>
            </a:pPr>
            <a:r>
              <a:rPr lang="en-US" dirty="0" smtClean="0"/>
              <a:t>No surgical operations are needed.</a:t>
            </a:r>
          </a:p>
          <a:p>
            <a:pPr>
              <a:buFont typeface="Wingdings" pitchFamily="2" charset="2"/>
              <a:buChar char="Ø"/>
            </a:pPr>
            <a:r>
              <a:rPr lang="en-US" dirty="0" smtClean="0"/>
              <a:t>Monitoring &amp; Controlling Blood Pressure </a:t>
            </a:r>
          </a:p>
          <a:p>
            <a:pPr marL="36576" indent="0">
              <a:buNone/>
            </a:pPr>
            <a:r>
              <a:rPr lang="en-US" dirty="0" smtClean="0"/>
              <a:t>    can be helpful.     </a:t>
            </a:r>
          </a:p>
          <a:p>
            <a:pPr>
              <a:buFont typeface="Wingdings" pitchFamily="2" charset="2"/>
              <a:buChar char="Ø"/>
            </a:pPr>
            <a:r>
              <a:rPr lang="en-US" dirty="0" smtClean="0"/>
              <a:t>Also known as Non-proliferative Diabetic Retinopathy (NPDR)</a:t>
            </a:r>
          </a:p>
          <a:p>
            <a:pPr>
              <a:buFont typeface="Wingdings" pitchFamily="2" charset="2"/>
              <a:buChar char="Ø"/>
            </a:pPr>
            <a:endParaRPr lang="en-US" dirty="0" smtClean="0"/>
          </a:p>
          <a:p>
            <a:pPr>
              <a:buFont typeface="Wingdings" pitchFamily="2" charset="2"/>
              <a:buChar char="Ø"/>
            </a:pPr>
            <a:endParaRPr lang="en-US" dirty="0"/>
          </a:p>
        </p:txBody>
      </p:sp>
      <p:pic>
        <p:nvPicPr>
          <p:cNvPr id="6146" name="Picture 2" descr="G:\final\23225.jp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6630649" y="1676400"/>
            <a:ext cx="1905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144560"/>
      </p:ext>
    </p:extLst>
  </p:cSld>
  <p:clrMapOvr>
    <a:masterClrMapping/>
  </p:clrMapOvr>
  <p:transition spd="slow">
    <p:strip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9679" y="762000"/>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Proliferative DIABETIC </a:t>
            </a: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Retinopathy</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7" name="Content Placeholder 2"/>
          <p:cNvSpPr>
            <a:spLocks noGrp="1"/>
          </p:cNvSpPr>
          <p:nvPr>
            <p:ph idx="1"/>
          </p:nvPr>
        </p:nvSpPr>
        <p:spPr>
          <a:xfrm>
            <a:off x="228600" y="1600200"/>
            <a:ext cx="8686800" cy="5257800"/>
          </a:xfrm>
        </p:spPr>
        <p:txBody>
          <a:bodyPr>
            <a:normAutofit/>
          </a:bodyPr>
          <a:lstStyle/>
          <a:p>
            <a:pPr marL="0" indent="36513">
              <a:buFont typeface="Wingdings" pitchFamily="2" charset="2"/>
              <a:buChar char="Ø"/>
            </a:pPr>
            <a:r>
              <a:rPr lang="en-US" dirty="0"/>
              <a:t>Circulation problem in the blood </a:t>
            </a:r>
            <a:r>
              <a:rPr lang="en-US" dirty="0" smtClean="0"/>
              <a:t>vessels</a:t>
            </a:r>
          </a:p>
          <a:p>
            <a:pPr marL="0" indent="36513">
              <a:buFont typeface="Wingdings" pitchFamily="2" charset="2"/>
              <a:buChar char="Ø"/>
            </a:pPr>
            <a:r>
              <a:rPr lang="en-US" dirty="0"/>
              <a:t>New fragile vessels </a:t>
            </a:r>
            <a:r>
              <a:rPr lang="en-US" dirty="0" smtClean="0"/>
              <a:t>developed</a:t>
            </a:r>
          </a:p>
          <a:p>
            <a:pPr marL="0" indent="36513">
              <a:buFont typeface="Wingdings" pitchFamily="2" charset="2"/>
              <a:buChar char="Ø"/>
            </a:pPr>
            <a:r>
              <a:rPr lang="en-US" dirty="0" smtClean="0"/>
              <a:t>These self-developed vessels can</a:t>
            </a:r>
          </a:p>
          <a:p>
            <a:pPr marL="0" indent="36513">
              <a:buNone/>
            </a:pPr>
            <a:r>
              <a:rPr lang="en-US" dirty="0" smtClean="0"/>
              <a:t>hemorrhage </a:t>
            </a:r>
            <a:r>
              <a:rPr lang="en-US" dirty="0"/>
              <a:t>easily leading to blood </a:t>
            </a:r>
            <a:endParaRPr lang="en-US" dirty="0" smtClean="0"/>
          </a:p>
          <a:p>
            <a:pPr marL="0" indent="36513">
              <a:buNone/>
            </a:pPr>
            <a:r>
              <a:rPr lang="en-US" dirty="0" smtClean="0"/>
              <a:t>leaking into humour </a:t>
            </a:r>
            <a:r>
              <a:rPr lang="en-US" dirty="0"/>
              <a:t>which causes b</a:t>
            </a:r>
            <a:r>
              <a:rPr lang="en-US" dirty="0" smtClean="0"/>
              <a:t>lots</a:t>
            </a:r>
          </a:p>
          <a:p>
            <a:pPr marL="0" indent="36513">
              <a:buNone/>
            </a:pPr>
            <a:r>
              <a:rPr lang="en-US" dirty="0" smtClean="0"/>
              <a:t> &amp; decreases </a:t>
            </a:r>
            <a:r>
              <a:rPr lang="en-US" dirty="0"/>
              <a:t>the </a:t>
            </a:r>
            <a:r>
              <a:rPr lang="en-US" dirty="0" smtClean="0"/>
              <a:t>quality of </a:t>
            </a:r>
            <a:r>
              <a:rPr lang="en-US" dirty="0"/>
              <a:t>the vision</a:t>
            </a:r>
            <a:r>
              <a:rPr lang="en-US" dirty="0" smtClean="0"/>
              <a:t>.</a:t>
            </a:r>
          </a:p>
          <a:p>
            <a:pPr marL="0" indent="36513">
              <a:buFont typeface="Wingdings" pitchFamily="2" charset="2"/>
              <a:buChar char="Ø"/>
            </a:pPr>
            <a:r>
              <a:rPr lang="en-US" dirty="0" smtClean="0"/>
              <a:t>In Maculopathy, macula is affected by exudates. </a:t>
            </a:r>
            <a:r>
              <a:rPr lang="en-US" dirty="0"/>
              <a:t>E</a:t>
            </a:r>
            <a:r>
              <a:rPr lang="en-US" dirty="0" smtClean="0"/>
              <a:t>xudates generation too close to the macula damages the central vision &amp; may lead to permanent loss of vision.   </a:t>
            </a:r>
          </a:p>
          <a:p>
            <a:pPr>
              <a:buFont typeface="Wingdings" pitchFamily="2" charset="2"/>
              <a:buChar char="Ø"/>
            </a:pPr>
            <a:endParaRPr lang="en-US" dirty="0"/>
          </a:p>
        </p:txBody>
      </p:sp>
      <p:pic>
        <p:nvPicPr>
          <p:cNvPr id="7170" name="Picture 2" descr="G:\final\23225.jp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6826927" y="1600200"/>
            <a:ext cx="185737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661263"/>
      </p:ext>
    </p:extLst>
  </p:cSld>
  <p:clrMapOvr>
    <a:masterClrMapping/>
  </p:clrMapOvr>
  <p:transition spd="slow">
    <p:strip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final\2862449689_2445967069_z.jpg"/>
          <p:cNvPicPr>
            <a:picLocks noChangeAspect="1" noChangeArrowheads="1"/>
          </p:cNvPicPr>
          <p:nvPr/>
        </p:nvPicPr>
        <p:blipFill rotWithShape="1">
          <a:blip r:embed="rId3">
            <a:extLst>
              <a:ext uri="{28A0092B-C50C-407E-A947-70E740481C1C}">
                <a14:useLocalDpi xmlns:a14="http://schemas.microsoft.com/office/drawing/2010/main" val="0"/>
              </a:ext>
            </a:extLst>
          </a:blip>
          <a:srcRect l="52041" t="18830" r="4395"/>
          <a:stretch/>
        </p:blipFill>
        <p:spPr bwMode="auto">
          <a:xfrm>
            <a:off x="4610911" y="1381328"/>
            <a:ext cx="3540868" cy="494813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G:\final\2862449689_2445967069_z.jpg"/>
          <p:cNvPicPr>
            <a:picLocks noChangeAspect="1" noChangeArrowheads="1"/>
          </p:cNvPicPr>
          <p:nvPr/>
        </p:nvPicPr>
        <p:blipFill rotWithShape="1">
          <a:blip r:embed="rId3">
            <a:extLst>
              <a:ext uri="{28A0092B-C50C-407E-A947-70E740481C1C}">
                <a14:useLocalDpi xmlns:a14="http://schemas.microsoft.com/office/drawing/2010/main" val="0"/>
              </a:ext>
            </a:extLst>
          </a:blip>
          <a:srcRect l="3844" t="19627" r="52439"/>
          <a:stretch/>
        </p:blipFill>
        <p:spPr bwMode="auto">
          <a:xfrm>
            <a:off x="1070043" y="1381328"/>
            <a:ext cx="3540868" cy="49481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96111" y="0"/>
            <a:ext cx="8229600" cy="1143000"/>
          </a:xfrm>
        </p:spPr>
        <p:txBody>
          <a:bodyPr>
            <a:normAutofit/>
          </a:bodyPr>
          <a:lstStyle/>
          <a:p>
            <a:pPr algn="ctr"/>
            <a:r>
              <a:rPr lang="en-US" sz="2800" b="1" dirty="0" smtClean="0">
                <a:effectLst>
                  <a:outerShdw blurRad="38100" dist="38100" dir="2700000" algn="tl">
                    <a:srgbClr val="000000">
                      <a:alpha val="43137"/>
                    </a:srgbClr>
                  </a:outerShdw>
                </a:effectLst>
                <a:latin typeface="Adobe Caslon Pro" pitchFamily="18" charset="0"/>
              </a:rPr>
              <a:t>STAGES OF RETINOPATHY</a:t>
            </a:r>
            <a:endParaRPr lang="en-US" sz="2800" b="1" dirty="0">
              <a:effectLst>
                <a:outerShdw blurRad="38100" dist="38100" dir="2700000" algn="tl">
                  <a:srgbClr val="000000">
                    <a:alpha val="43137"/>
                  </a:srgbClr>
                </a:outerShdw>
              </a:effectLst>
              <a:latin typeface="Adobe Caslon Pro" pitchFamily="18" charset="0"/>
            </a:endParaRPr>
          </a:p>
        </p:txBody>
      </p:sp>
    </p:spTree>
    <p:extLst>
      <p:ext uri="{BB962C8B-B14F-4D97-AF65-F5344CB8AC3E}">
        <p14:creationId xmlns:p14="http://schemas.microsoft.com/office/powerpoint/2010/main" val="4285201826"/>
      </p:ext>
    </p:extLst>
  </p:cSld>
  <p:clrMapOvr>
    <a:masterClrMapping/>
  </p:clrMapOvr>
  <p:transition spd="slow">
    <p:strip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762000"/>
            <a:ext cx="8229600" cy="639762"/>
          </a:xfrm>
          <a:prstGeom prst="rect">
            <a:avLst/>
          </a:prstGeom>
        </p:spPr>
        <p:txBody>
          <a:bodyPr vert="horz" lIns="45720" rIns="45720" anchor="ctr">
            <a:noAutofit/>
          </a:bodyPr>
          <a:lstStyle>
            <a:lvl1pPr algn="l" rtl="0" eaLnBrk="1" latinLnBrk="0" hangingPunct="1">
              <a:spcBef>
                <a:spcPct val="0"/>
              </a:spcBef>
              <a:buNone/>
              <a:defRPr kumimoji="0" sz="4600" kern="1200">
                <a:solidFill>
                  <a:schemeClr val="tx1"/>
                </a:solidFill>
                <a:latin typeface="+mj-lt"/>
                <a:ea typeface="+mj-ea"/>
                <a:cs typeface="+mj-cs"/>
              </a:defRPr>
            </a:lvl1pPr>
          </a:lstStyle>
          <a:p>
            <a:pPr algn="ctr"/>
            <a:r>
              <a:rPr lang="en-US" sz="2800" cap="all" dirty="0" smtClean="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rPr>
              <a:t>ABNORMALITIES ASSOCIATED WITH EYE</a:t>
            </a:r>
            <a:endParaRPr lang="en-US" sz="2800" cap="all"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38100" dist="38100" dir="2700000" algn="tl">
                  <a:srgbClr val="000000">
                    <a:alpha val="43137"/>
                  </a:srgbClr>
                </a:outerShdw>
              </a:effectLst>
              <a:latin typeface="Adobe Caslon Pro" pitchFamily="18" charset="0"/>
              <a:cs typeface="Adobe Arabic" pitchFamily="18" charset="-78"/>
            </a:endParaRPr>
          </a:p>
        </p:txBody>
      </p:sp>
      <p:sp>
        <p:nvSpPr>
          <p:cNvPr id="5" name="Content Placeholder 2"/>
          <p:cNvSpPr>
            <a:spLocks noGrp="1"/>
          </p:cNvSpPr>
          <p:nvPr>
            <p:ph idx="1"/>
          </p:nvPr>
        </p:nvSpPr>
        <p:spPr>
          <a:xfrm>
            <a:off x="152400" y="1446551"/>
            <a:ext cx="8686800" cy="5410200"/>
          </a:xfrm>
        </p:spPr>
        <p:txBody>
          <a:bodyPr>
            <a:normAutofit/>
          </a:bodyPr>
          <a:lstStyle/>
          <a:p>
            <a:pPr>
              <a:lnSpc>
                <a:spcPct val="200000"/>
              </a:lnSpc>
              <a:buFont typeface="Wingdings" pitchFamily="2" charset="2"/>
              <a:buChar char="Ø"/>
            </a:pPr>
            <a:r>
              <a:rPr lang="en-US" dirty="0" err="1" smtClean="0"/>
              <a:t>Microaneurysms</a:t>
            </a:r>
            <a:r>
              <a:rPr lang="en-US" dirty="0" smtClean="0"/>
              <a:t> </a:t>
            </a:r>
          </a:p>
          <a:p>
            <a:pPr>
              <a:lnSpc>
                <a:spcPct val="200000"/>
              </a:lnSpc>
              <a:buFont typeface="Wingdings" pitchFamily="2" charset="2"/>
              <a:buChar char="Ø"/>
            </a:pPr>
            <a:r>
              <a:rPr lang="en-US" dirty="0" err="1" smtClean="0"/>
              <a:t>Haemorrhages</a:t>
            </a:r>
            <a:r>
              <a:rPr lang="en-US" dirty="0" smtClean="0"/>
              <a:t> </a:t>
            </a:r>
          </a:p>
          <a:p>
            <a:pPr>
              <a:lnSpc>
                <a:spcPct val="200000"/>
              </a:lnSpc>
              <a:buFont typeface="Wingdings" pitchFamily="2" charset="2"/>
              <a:buChar char="Ø"/>
            </a:pPr>
            <a:r>
              <a:rPr lang="en-US" dirty="0"/>
              <a:t>Hard Exudates </a:t>
            </a:r>
            <a:endParaRPr lang="en-US" dirty="0" smtClean="0"/>
          </a:p>
          <a:p>
            <a:pPr>
              <a:lnSpc>
                <a:spcPct val="200000"/>
              </a:lnSpc>
              <a:buFont typeface="Wingdings" pitchFamily="2" charset="2"/>
              <a:buChar char="Ø"/>
            </a:pPr>
            <a:r>
              <a:rPr lang="en-US" dirty="0"/>
              <a:t>Soft Exudates </a:t>
            </a:r>
            <a:endParaRPr lang="en-US" dirty="0" smtClean="0"/>
          </a:p>
          <a:p>
            <a:pPr>
              <a:lnSpc>
                <a:spcPct val="200000"/>
              </a:lnSpc>
              <a:buFont typeface="Wingdings" pitchFamily="2" charset="2"/>
              <a:buChar char="Ø"/>
            </a:pPr>
            <a:r>
              <a:rPr lang="en-US" dirty="0" smtClean="0"/>
              <a:t>Neovascularization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725" y="1600200"/>
            <a:ext cx="4791075" cy="38481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cap="flat">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accent1"/>
                  </a:outerShdw>
                </a:effectLst>
              </a14:hiddenEffects>
            </a:ext>
          </a:extLst>
        </p:spPr>
      </p:pic>
    </p:spTree>
    <p:extLst>
      <p:ext uri="{BB962C8B-B14F-4D97-AF65-F5344CB8AC3E}">
        <p14:creationId xmlns:p14="http://schemas.microsoft.com/office/powerpoint/2010/main" val="2672392926"/>
      </p:ext>
    </p:extLst>
  </p:cSld>
  <p:clrMapOvr>
    <a:masterClrMapping/>
  </p:clrMapOvr>
  <p:transition spd="slow">
    <p:strips/>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2759</TotalTime>
  <Words>1172</Words>
  <Application>Microsoft Office PowerPoint</Application>
  <PresentationFormat>On-screen Show (4:3)</PresentationFormat>
  <Paragraphs>246</Paragraphs>
  <Slides>31</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Flow</vt:lpstr>
      <vt:lpstr>Equation</vt:lpstr>
      <vt:lpstr>AUTOMATIC DETECTION OF DIABETIC RETINOPATHY </vt:lpstr>
      <vt:lpstr>PowerPoint Presentation</vt:lpstr>
      <vt:lpstr>PowerPoint Presentation</vt:lpstr>
      <vt:lpstr>PowerPoint Presentation</vt:lpstr>
      <vt:lpstr>PowerPoint Presentation</vt:lpstr>
      <vt:lpstr>PowerPoint Presentation</vt:lpstr>
      <vt:lpstr>PowerPoint Presentation</vt:lpstr>
      <vt:lpstr>STAGES OF RETINOPATHY</vt:lpstr>
      <vt:lpstr>PowerPoint Presentation</vt:lpstr>
      <vt:lpstr>OUR AIM OF THE PROJECT</vt:lpstr>
      <vt:lpstr>PowerPoint Presentation</vt:lpstr>
      <vt:lpstr>Stages of Blood vessel Detection</vt:lpstr>
      <vt:lpstr>What is an image?</vt:lpstr>
      <vt:lpstr>PowerPoint Presentation</vt:lpstr>
      <vt:lpstr>ADAPTIVE HISTOGRAM EQUILIZATION (CLAHE)</vt:lpstr>
      <vt:lpstr>CLAHE result:</vt:lpstr>
      <vt:lpstr>Histogram Equalization </vt:lpstr>
      <vt:lpstr> </vt:lpstr>
      <vt:lpstr>Image segmentation: </vt:lpstr>
      <vt:lpstr>Noise Removal: </vt:lpstr>
      <vt:lpstr>Border Removal: ♦ The Circular border creates some noise pixels. ♦ We used canny method to detect the edges &amp; image filling is done to     fill the region. ♦ The Circular border is obtained after subtracting the dilated image with     the eroded image,which is subtracted from the noise removed image.</vt:lpstr>
      <vt:lpstr>MATLAB IMPLEMENTATION</vt:lpstr>
      <vt:lpstr>PowerPoint Presentation</vt:lpstr>
      <vt:lpstr>RESULT</vt:lpstr>
      <vt:lpstr> PRACTICAL RESULTS</vt:lpstr>
      <vt:lpstr>PowerPoint Presentation</vt:lpstr>
      <vt:lpstr>PowerPoint Presentation</vt:lpstr>
      <vt:lpstr>CONCLUSION</vt:lpstr>
      <vt:lpstr>FUTURE WORK </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IMPLEMENTATION OF DIAGNOSIS OF DIABETIC RETINOPATHY USING DSP ALGORITHMS ON FUNDUS IMAGES</dc:title>
  <dc:creator>DJ</dc:creator>
  <cp:lastModifiedBy>Pranshu</cp:lastModifiedBy>
  <cp:revision>228</cp:revision>
  <dcterms:created xsi:type="dcterms:W3CDTF">2011-11-19T08:48:42Z</dcterms:created>
  <dcterms:modified xsi:type="dcterms:W3CDTF">2014-05-17T07:49:47Z</dcterms:modified>
</cp:coreProperties>
</file>